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4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8" r:id="rId5"/>
    <p:sldId id="260" r:id="rId6"/>
    <p:sldId id="261" r:id="rId7"/>
    <p:sldId id="270" r:id="rId8"/>
    <p:sldId id="262" r:id="rId9"/>
    <p:sldId id="275" r:id="rId10"/>
    <p:sldId id="266" r:id="rId11"/>
    <p:sldId id="269" r:id="rId12"/>
    <p:sldId id="276" r:id="rId13"/>
    <p:sldId id="273" r:id="rId14"/>
  </p:sldIdLst>
  <p:sldSz cx="12192000" cy="6858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Manrope SemiBold" panose="020B0604020202020204" charset="0"/>
      <p:bold r:id="rId21"/>
    </p:embeddedFont>
    <p:embeddedFont>
      <p:font typeface="MuseoModerno Black" panose="020B0604020202020204" charset="0"/>
      <p:bold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pos="3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yatillo Erkinov" initials="OE" lastIdx="1" clrIdx="0">
    <p:extLst>
      <p:ext uri="{19B8F6BF-5375-455C-9EA6-DF929625EA0E}">
        <p15:presenceInfo xmlns:p15="http://schemas.microsoft.com/office/powerpoint/2012/main" userId="Oyatillo Erki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70C4"/>
    <a:srgbClr val="63C295"/>
    <a:srgbClr val="41986F"/>
    <a:srgbClr val="7F6FC5"/>
    <a:srgbClr val="990000"/>
    <a:srgbClr val="003D73"/>
    <a:srgbClr val="64BD93"/>
    <a:srgbClr val="E5F3F7"/>
    <a:srgbClr val="EBF6F9"/>
    <a:srgbClr val="F2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3" d="100"/>
          <a:sy n="93" d="100"/>
        </p:scale>
        <p:origin x="516" y="66"/>
      </p:cViewPr>
      <p:guideLst>
        <p:guide orient="horz" pos="2159"/>
        <p:guide pos="3839"/>
        <p:guide pos="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2400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defRPr>
            </a:pPr>
            <a:r>
              <a:rPr lang="en-US" alt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rPr>
              <a:t>Graduates in 2024/2025 Academic Year</a:t>
            </a:r>
          </a:p>
        </c:rich>
      </c:tx>
      <c:layout>
        <c:manualLayout>
          <c:xMode val="edge"/>
          <c:yMode val="edge"/>
          <c:x val="0.133266759246851"/>
          <c:y val="3.1521021662476598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ru-RU" sz="24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charset="0"/>
              <a:ea typeface="Cambria" panose="02040503050406030204" charset="0"/>
              <a:cs typeface="Cambria" panose="02040503050406030204" charset="0"/>
              <a:sym typeface="Cambria" panose="0204050305040603020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7763522901001"/>
          <c:y val="0.29216270492552099"/>
          <c:w val="0.59794047753762603"/>
          <c:h val="0.7461169161253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4-40D1-89D5-0F2EB07D3E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4-40D1-89D5-0F2EB07D3E84}"/>
              </c:ext>
            </c:extLst>
          </c:dPt>
          <c:cat>
            <c:strLit>
              <c:ptCount val="2"/>
              <c:pt idx="0">
                <c:v>1</c:v>
              </c:pt>
              <c:pt idx="1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14-40D1-89D5-0F2EB07D3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2000">
          <a:latin typeface="Cambria" panose="02040503050406030204" charset="0"/>
          <a:ea typeface="Cambria" panose="02040503050406030204" charset="0"/>
          <a:cs typeface="Cambria" panose="02040503050406030204" charset="0"/>
          <a:sym typeface="Cambria" panose="0204050305040603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altLang="ru-RU" sz="2200" b="1">
                <a:solidFill>
                  <a:schemeClr val="tx1"/>
                </a:solidFill>
                <a:effectLst/>
                <a:uFillTx/>
                <a:latin typeface="Cambria" panose="02040503050406030204" charset="0"/>
                <a:ea typeface="+Основной текст (восточно-азиат" charset="0"/>
                <a:cs typeface="Cambria" panose="02040503050406030204" charset="0"/>
              </a:rPr>
              <a:t>Distribution of Graduates Involved in Dual Education by Industry and Educational Institutions</a:t>
            </a:r>
          </a:p>
        </c:rich>
      </c:tx>
      <c:layout>
        <c:manualLayout>
          <c:xMode val="edge"/>
          <c:yMode val="edge"/>
          <c:x val="0.19519631994407663"/>
          <c:y val="4.5465729222647307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ru-RU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28318791313021"/>
          <c:y val="0.28532686578562733"/>
          <c:w val="0.80122654291595796"/>
          <c:h val="0.605668369800888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contourW="9525"/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BC-4304-B5EB-92A0094B85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FBC-4304-B5EB-92A0094B85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FBC-4304-B5EB-92A0094B85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FBC-4304-B5EB-92A0094B85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1"/>
                        </a:solidFill>
                        <a:effectLst/>
                        <a:latin typeface="Cambria" panose="02040503050406030204" charset="0"/>
                        <a:cs typeface="Cambria" panose="02040503050406030204" charset="0"/>
                      </a:rPr>
                      <a:t>9</a:t>
                    </a:r>
                    <a:r>
                      <a:rPr lang="en-US" altLang="ru-RU" sz="1600" b="1" dirty="0">
                        <a:solidFill>
                          <a:schemeClr val="tx1"/>
                        </a:solidFill>
                        <a:effectLst/>
                        <a:latin typeface="Cambria" panose="02040503050406030204" charset="0"/>
                        <a:cs typeface="Cambria" panose="02040503050406030204" charset="0"/>
                      </a:rPr>
                      <a:t>2.6 </a:t>
                    </a:r>
                    <a:r>
                      <a:rPr lang="en-US" sz="1600" b="1" dirty="0">
                        <a:solidFill>
                          <a:schemeClr val="tx1"/>
                        </a:solidFill>
                        <a:effectLst/>
                        <a:latin typeface="Cambria" panose="02040503050406030204" charset="0"/>
                        <a:cs typeface="Cambria" panose="02040503050406030204" charset="0"/>
                      </a:rPr>
                      <a:t>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BC-4304-B5EB-92A0094B8508}"/>
                </c:ext>
              </c:extLst>
            </c:dLbl>
            <c:dLbl>
              <c:idx val="1"/>
              <c:layout>
                <c:manualLayout>
                  <c:x val="4.9728615094796001E-2"/>
                  <c:y val="5.946184643338370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1"/>
                        </a:solidFill>
                        <a:effectLst/>
                        <a:latin typeface="Cambria" panose="02040503050406030204" charset="0"/>
                        <a:cs typeface="Cambria" panose="02040503050406030204" charset="0"/>
                      </a:rPr>
                      <a:t>7</a:t>
                    </a:r>
                    <a:r>
                      <a:rPr lang="en-US" altLang="ru-RU" sz="1600" b="1" dirty="0">
                        <a:solidFill>
                          <a:schemeClr val="tx1"/>
                        </a:solidFill>
                        <a:effectLst/>
                        <a:latin typeface="Cambria" panose="02040503050406030204" charset="0"/>
                        <a:cs typeface="Cambria" panose="02040503050406030204" charset="0"/>
                      </a:rPr>
                      <a:t>.4 </a:t>
                    </a:r>
                    <a:r>
                      <a:rPr lang="en-US" sz="1600" b="1" dirty="0">
                        <a:solidFill>
                          <a:schemeClr val="tx1"/>
                        </a:solidFill>
                        <a:effectLst/>
                        <a:latin typeface="Cambria" panose="02040503050406030204" charset="0"/>
                        <a:cs typeface="Cambria" panose="02040503050406030204" charset="0"/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34462386766401"/>
                      <c:h val="4.333667334669340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FBC-4304-B5EB-92A0094B8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7018</c:v>
                </c:pt>
                <c:pt idx="1">
                  <c:v>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BC-4304-B5EB-92A0094B85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b="1">
          <a:effectLst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68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defRPr>
            </a:pPr>
            <a:r>
              <a:rPr lang="en-US" sz="2400">
                <a:solidFill>
                  <a:schemeClr val="tx1"/>
                </a:solidFill>
                <a:uFillTx/>
                <a:ea typeface="Cambria" panose="02040503050406030204" charset="0"/>
                <a:cs typeface="Cambria" panose="02040503050406030204" charset="0"/>
                <a:sym typeface="Cambria" panose="02040503050406030204" charset="0"/>
              </a:rPr>
              <a:t>Employment Status of Graduates by Institution</a:t>
            </a:r>
          </a:p>
        </c:rich>
      </c:tx>
      <c:layout>
        <c:manualLayout>
          <c:xMode val="edge"/>
          <c:yMode val="edge"/>
          <c:x val="0.20153317942342999"/>
          <c:y val="4.4845494919019999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ru-RU" sz="168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charset="0"/>
              <a:ea typeface="Cambria" panose="02040503050406030204" charset="0"/>
              <a:cs typeface="Cambria" panose="02040503050406030204" charset="0"/>
              <a:sym typeface="Cambria" panose="0204050305040603020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580832297401"/>
          <c:y val="0.19482911934459499"/>
          <c:w val="0.83742378499970405"/>
          <c:h val="0.53856676511736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Institutions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/>
                </a:gs>
              </a:gsLst>
              <a:lin ang="5400000" scaled="0"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76200" dist="25400" dir="2700000" algn="tl" rotWithShape="0">
                <a:schemeClr val="accent1">
                  <a:lumMod val="50000"/>
                  <a:alpha val="30000"/>
                </a:schemeClr>
              </a:out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Medical                Institute</c:v>
                </c:pt>
                <c:pt idx="1">
                  <c:v>Foreign               Languages               Institute</c:v>
                </c:pt>
                <c:pt idx="2">
                  <c:v>Agriculture         Institute</c:v>
                </c:pt>
                <c:pt idx="3">
                  <c:v>Mechanical         Engineering             Institute</c:v>
                </c:pt>
                <c:pt idx="4">
                  <c:v>Pedagogical        Institute</c:v>
                </c:pt>
                <c:pt idx="5">
                  <c:v>Economics and Construction       Institute</c:v>
                </c:pt>
                <c:pt idx="6">
                  <c:v>Andijan State         University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1463</c:v>
                </c:pt>
                <c:pt idx="1">
                  <c:v>303</c:v>
                </c:pt>
                <c:pt idx="2">
                  <c:v>324</c:v>
                </c:pt>
                <c:pt idx="3">
                  <c:v>290</c:v>
                </c:pt>
                <c:pt idx="4">
                  <c:v>663</c:v>
                </c:pt>
                <c:pt idx="5">
                  <c:v>181</c:v>
                </c:pt>
                <c:pt idx="6">
                  <c:v>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5-47B1-8FB9-27EC01666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overlap val="-32"/>
        <c:axId val="80152872"/>
        <c:axId val="664631649"/>
      </c:barChart>
      <c:catAx>
        <c:axId val="80152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defRPr>
            </a:pPr>
            <a:endParaRPr lang="en-US"/>
          </a:p>
        </c:txPr>
        <c:crossAx val="664631649"/>
        <c:crosses val="autoZero"/>
        <c:auto val="1"/>
        <c:lblAlgn val="ctr"/>
        <c:lblOffset val="100"/>
        <c:noMultiLvlLbl val="0"/>
      </c:catAx>
      <c:valAx>
        <c:axId val="66463164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ru-RU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charset="0"/>
                    <a:ea typeface="Cambria" panose="02040503050406030204" charset="0"/>
                    <a:cs typeface="Cambria" panose="02040503050406030204" charset="0"/>
                    <a:sym typeface="Cambria" panose="02040503050406030204" charset="0"/>
                  </a:defRPr>
                </a:pPr>
                <a:r>
                  <a:rPr lang="en-US" altLang="ru-RU" sz="1600">
                    <a:solidFill>
                      <a:schemeClr val="tx1"/>
                    </a:solidFill>
                    <a:latin typeface="Cambria" panose="02040503050406030204" charset="0"/>
                    <a:ea typeface="Cambria" panose="02040503050406030204" charset="0"/>
                    <a:cs typeface="Cambria" panose="02040503050406030204" charset="0"/>
                    <a:sym typeface="Cambria" panose="02040503050406030204" charset="0"/>
                  </a:rPr>
                  <a:t>Number of Students</a:t>
                </a:r>
              </a:p>
            </c:rich>
          </c:tx>
          <c:layout>
            <c:manualLayout>
              <c:xMode val="edge"/>
              <c:yMode val="edge"/>
              <c:x val="2.28856756475606E-2"/>
              <c:y val="0.306740174284189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ru-RU"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charset="0"/>
                  <a:ea typeface="Cambria" panose="02040503050406030204" charset="0"/>
                  <a:cs typeface="Cambria" panose="02040503050406030204" charset="0"/>
                  <a:sym typeface="Cambria" panose="0204050305040603020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defRPr>
            </a:pPr>
            <a:endParaRPr lang="en-US"/>
          </a:p>
        </c:txPr>
        <c:crossAx val="80152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ru-RU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>
          <a:latin typeface="Cambria" panose="02040503050406030204" charset="0"/>
          <a:ea typeface="Cambria" panose="02040503050406030204" charset="0"/>
          <a:cs typeface="Cambria" panose="02040503050406030204" charset="0"/>
          <a:sym typeface="Cambria" panose="0204050305040603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2160" b="1" i="0" u="none" strike="noStrike" kern="1200" baseline="0">
                <a:solidFill>
                  <a:schemeClr val="bg1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defRPr>
            </a:pPr>
            <a:r>
              <a:rPr lang="en-US" sz="2160">
                <a:solidFill>
                  <a:schemeClr val="bg1"/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rPr>
              <a:t>Vocational Education Enrollment and Dual System Participation in the Region</a:t>
            </a:r>
          </a:p>
        </c:rich>
      </c:tx>
      <c:layout>
        <c:manualLayout>
          <c:xMode val="edge"/>
          <c:yMode val="edge"/>
          <c:x val="0.15949063701973601"/>
          <c:y val="9.40189177029792E-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ru-RU" sz="2160" b="1" i="0" u="none" strike="noStrike" kern="1200" baseline="0">
              <a:solidFill>
                <a:schemeClr val="bg1"/>
              </a:solidFill>
              <a:latin typeface="Cambria" panose="02040503050406030204" charset="0"/>
              <a:ea typeface="Cambria" panose="02040503050406030204" charset="0"/>
              <a:cs typeface="Cambria" panose="02040503050406030204" charset="0"/>
              <a:sym typeface="Cambria" panose="0204050305040603020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156672297297297"/>
          <c:y val="0.29133642782772567"/>
          <c:w val="0.59976773648648651"/>
          <c:h val="0.706679935315337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05-4122-8D05-9F2E5806C06C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90000">
                    <a:schemeClr val="accent2"/>
                  </a:gs>
                </a:gsLst>
                <a:lin ang="5400000" scaled="0"/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05-4122-8D05-9F2E5806C06C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90000">
                    <a:schemeClr val="accent3"/>
                  </a:gs>
                </a:gsLst>
                <a:lin ang="5400000" scaled="0"/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05-4122-8D05-9F2E5806C06C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90000">
                    <a:schemeClr val="accent4"/>
                  </a:gs>
                </a:gsLst>
                <a:lin ang="5400000" scaled="0"/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05-4122-8D05-9F2E5806C06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bg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  <a:sym typeface="Cambria" panose="02040503050406030204" charset="0"/>
                      </a:rPr>
                      <a:t>75</a:t>
                    </a:r>
                    <a:r>
                      <a:rPr lang="en-US" altLang="ru-RU" sz="1800">
                        <a:solidFill>
                          <a:schemeClr val="bg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  <a:sym typeface="Cambria" panose="02040503050406030204" charset="0"/>
                      </a:rPr>
                      <a:t>.3 </a:t>
                    </a:r>
                    <a:r>
                      <a:rPr lang="en-US" sz="1800">
                        <a:solidFill>
                          <a:schemeClr val="bg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  <a:sym typeface="Cambria" panose="02040503050406030204" charset="0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05-4122-8D05-9F2E5806C0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bg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  <a:sym typeface="Cambria" panose="02040503050406030204" charset="0"/>
                      </a:rPr>
                      <a:t>2</a:t>
                    </a:r>
                    <a:r>
                      <a:rPr lang="en-US" altLang="ru-RU" sz="1800">
                        <a:solidFill>
                          <a:schemeClr val="bg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  <a:sym typeface="Cambria" panose="02040503050406030204" charset="0"/>
                      </a:rPr>
                      <a:t>4.7 </a:t>
                    </a:r>
                    <a:r>
                      <a:rPr lang="en-US" sz="1800">
                        <a:solidFill>
                          <a:schemeClr val="bg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  <a:sym typeface="Cambria" panose="02040503050406030204" charset="0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F05-4122-8D05-9F2E5806C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bg1"/>
                    </a:solidFill>
                    <a:latin typeface="Cambria" panose="02040503050406030204" charset="0"/>
                    <a:ea typeface="Cambria" panose="02040503050406030204" charset="0"/>
                    <a:cs typeface="Cambria" panose="02040503050406030204" charset="0"/>
                    <a:sym typeface="Cambria" panose="0204050305040603020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29269</c:v>
                </c:pt>
                <c:pt idx="1">
                  <c:v>9609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05-4122-8D05-9F2E5806C06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800">
          <a:solidFill>
            <a:schemeClr val="bg1"/>
          </a:solidFill>
          <a:latin typeface="Cambria" panose="02040503050406030204" charset="0"/>
          <a:ea typeface="Cambria" panose="02040503050406030204" charset="0"/>
          <a:cs typeface="Cambria" panose="02040503050406030204" charset="0"/>
          <a:sym typeface="Cambria" panose="0204050305040603020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71732123551734"/>
          <c:y val="4.932086942038641E-2"/>
          <c:w val="0.73384100280060482"/>
          <c:h val="0.7833890002226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Students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0000"/>
                    <a:lumOff val="60000"/>
                    <a:alpha val="91000"/>
                  </a:schemeClr>
                </a:gs>
                <a:gs pos="90000">
                  <a:schemeClr val="accent1"/>
                </a:gs>
              </a:gsLst>
              <a:lin ang="10800000" scaled="0"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0"/>
              </a:gradFill>
            </a:ln>
            <a:effectLst>
              <a:outerShdw blurRad="76200" dist="25400" dir="2700000" algn="tl" rotWithShape="0">
                <a:schemeClr val="accent1">
                  <a:lumMod val="50000"/>
                  <a:alpha val="3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Cambria" panose="02040503050406030204" charset="0"/>
                    <a:ea typeface="+Основной текст (восточно-азиат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Pakhtaabad</c:v>
                </c:pt>
                <c:pt idx="1">
                  <c:v>Asaka</c:v>
                </c:pt>
                <c:pt idx="2">
                  <c:v>Kurgantepa</c:v>
                </c:pt>
                <c:pt idx="3">
                  <c:v>Andijan City</c:v>
                </c:pt>
                <c:pt idx="4">
                  <c:v>Izboskan</c:v>
                </c:pt>
                <c:pt idx="5">
                  <c:v>Altinkul</c:v>
                </c:pt>
                <c:pt idx="6">
                  <c:v>Marhamat</c:v>
                </c:pt>
                <c:pt idx="7">
                  <c:v>Andijan District</c:v>
                </c:pt>
                <c:pt idx="8">
                  <c:v>Bustan</c:v>
                </c:pt>
                <c:pt idx="9">
                  <c:v>Shahrihon</c:v>
                </c:pt>
                <c:pt idx="10">
                  <c:v>Khujabad</c:v>
                </c:pt>
                <c:pt idx="11">
                  <c:v>Bulokboshi</c:v>
                </c:pt>
                <c:pt idx="12">
                  <c:v>Balikchi</c:v>
                </c:pt>
                <c:pt idx="13">
                  <c:v>Jalakuduk</c:v>
                </c:pt>
                <c:pt idx="14">
                  <c:v>Ulugnor</c:v>
                </c:pt>
                <c:pt idx="15">
                  <c:v>Khonabod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3510</c:v>
                </c:pt>
                <c:pt idx="1">
                  <c:v>3713</c:v>
                </c:pt>
                <c:pt idx="2">
                  <c:v>2178</c:v>
                </c:pt>
                <c:pt idx="3">
                  <c:v>7098</c:v>
                </c:pt>
                <c:pt idx="4">
                  <c:v>1151</c:v>
                </c:pt>
                <c:pt idx="5">
                  <c:v>1062</c:v>
                </c:pt>
                <c:pt idx="6">
                  <c:v>1843</c:v>
                </c:pt>
                <c:pt idx="7">
                  <c:v>1361</c:v>
                </c:pt>
                <c:pt idx="8">
                  <c:v>1007</c:v>
                </c:pt>
                <c:pt idx="9">
                  <c:v>1309</c:v>
                </c:pt>
                <c:pt idx="10">
                  <c:v>865</c:v>
                </c:pt>
                <c:pt idx="11">
                  <c:v>1002</c:v>
                </c:pt>
                <c:pt idx="12">
                  <c:v>1652</c:v>
                </c:pt>
                <c:pt idx="13">
                  <c:v>620</c:v>
                </c:pt>
                <c:pt idx="14">
                  <c:v>371</c:v>
                </c:pt>
                <c:pt idx="15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7-482D-99B8-A82CBAAA44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40"/>
        <c:axId val="482932972"/>
        <c:axId val="579000321"/>
      </c:barChart>
      <c:catAx>
        <c:axId val="4829329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Cambria" panose="02040503050406030204" charset="0"/>
                <a:ea typeface="+Основной текст (восточно-азиат" charset="0"/>
                <a:cs typeface="+mn-cs"/>
              </a:defRPr>
            </a:pPr>
            <a:endParaRPr lang="en-US"/>
          </a:p>
        </c:txPr>
        <c:crossAx val="579000321"/>
        <c:crosses val="autoZero"/>
        <c:auto val="1"/>
        <c:lblAlgn val="ctr"/>
        <c:lblOffset val="100"/>
        <c:noMultiLvlLbl val="0"/>
      </c:catAx>
      <c:valAx>
        <c:axId val="57900032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Cambria" panose="02040503050406030204" charset="0"/>
                <a:ea typeface="+Основной текст (восточно-азиат" charset="0"/>
                <a:cs typeface="+mn-cs"/>
              </a:defRPr>
            </a:pPr>
            <a:endParaRPr lang="en-US"/>
          </a:p>
        </c:txPr>
        <c:crossAx val="4829329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Cambria" panose="02040503050406030204" charset="0"/>
                <a:ea typeface="+Основной текст (восточно-азиат" charset="0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3730280124969003"/>
          <c:y val="0.92273441719070903"/>
          <c:w val="0.35979920090154699"/>
          <c:h val="7.7265642395902903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4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Cambria" panose="02040503050406030204" charset="0"/>
              <a:ea typeface="+Основной текст (восточно-азиат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  <a:latin typeface="Cambria" panose="02040503050406030204" charset="0"/>
          <a:ea typeface="+Основной текст (восточно-азиат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3262985349899"/>
          <c:y val="5.2885765006228304E-2"/>
          <c:w val="0.73061209957805406"/>
          <c:h val="0.788730762250129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Students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0000"/>
                    <a:lumOff val="60000"/>
                    <a:alpha val="91000"/>
                  </a:schemeClr>
                </a:gs>
                <a:gs pos="90000">
                  <a:schemeClr val="accent1"/>
                </a:gs>
              </a:gsLst>
              <a:lin ang="10800000" scaled="0"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0"/>
              </a:gradFill>
            </a:ln>
            <a:effectLst>
              <a:outerShdw blurRad="76200" dist="25400" dir="2700000" algn="tl" rotWithShape="0">
                <a:schemeClr val="accent1">
                  <a:lumMod val="50000"/>
                  <a:alpha val="3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Cambria" panose="02040503050406030204" charset="0"/>
                    <a:ea typeface="+Основной текст (восточно-азиат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Altinkul</c:v>
                </c:pt>
                <c:pt idx="1">
                  <c:v>Andijan city</c:v>
                </c:pt>
                <c:pt idx="2">
                  <c:v>Andijan district</c:v>
                </c:pt>
                <c:pt idx="3">
                  <c:v>Kurgantepa</c:v>
                </c:pt>
                <c:pt idx="4">
                  <c:v>Izboskan</c:v>
                </c:pt>
                <c:pt idx="5">
                  <c:v>Pakhtaabad</c:v>
                </c:pt>
                <c:pt idx="6">
                  <c:v>Marhamat</c:v>
                </c:pt>
                <c:pt idx="7">
                  <c:v>Shahrihon</c:v>
                </c:pt>
                <c:pt idx="8">
                  <c:v>Balikchi</c:v>
                </c:pt>
                <c:pt idx="9">
                  <c:v>Khujabad</c:v>
                </c:pt>
                <c:pt idx="10">
                  <c:v>Asaka</c:v>
                </c:pt>
                <c:pt idx="11">
                  <c:v>Jalakuduk</c:v>
                </c:pt>
                <c:pt idx="12">
                  <c:v>Bustan</c:v>
                </c:pt>
                <c:pt idx="13">
                  <c:v>Khonabad</c:v>
                </c:pt>
                <c:pt idx="14">
                  <c:v>Buloqboshi</c:v>
                </c:pt>
                <c:pt idx="15">
                  <c:v>Ulugnor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994</c:v>
                </c:pt>
                <c:pt idx="1">
                  <c:v>6549</c:v>
                </c:pt>
                <c:pt idx="2">
                  <c:v>1251</c:v>
                </c:pt>
                <c:pt idx="3">
                  <c:v>1919</c:v>
                </c:pt>
                <c:pt idx="4">
                  <c:v>990</c:v>
                </c:pt>
                <c:pt idx="5">
                  <c:v>2958</c:v>
                </c:pt>
                <c:pt idx="6">
                  <c:v>1535</c:v>
                </c:pt>
                <c:pt idx="7">
                  <c:v>1081</c:v>
                </c:pt>
                <c:pt idx="8">
                  <c:v>1345</c:v>
                </c:pt>
                <c:pt idx="9">
                  <c:v>689</c:v>
                </c:pt>
                <c:pt idx="10">
                  <c:v>2842</c:v>
                </c:pt>
                <c:pt idx="11">
                  <c:v>474</c:v>
                </c:pt>
                <c:pt idx="12">
                  <c:v>755</c:v>
                </c:pt>
                <c:pt idx="13">
                  <c:v>389</c:v>
                </c:pt>
                <c:pt idx="14">
                  <c:v>610</c:v>
                </c:pt>
                <c:pt idx="15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2-4709-8EFA-B418CCB548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40"/>
        <c:axId val="482932972"/>
        <c:axId val="579000321"/>
      </c:barChart>
      <c:catAx>
        <c:axId val="4829329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Cambria" panose="02040503050406030204" charset="0"/>
                <a:ea typeface="+Основной текст (восточно-азиат" charset="0"/>
                <a:cs typeface="+mn-cs"/>
              </a:defRPr>
            </a:pPr>
            <a:endParaRPr lang="en-US"/>
          </a:p>
        </c:txPr>
        <c:crossAx val="579000321"/>
        <c:crosses val="autoZero"/>
        <c:auto val="1"/>
        <c:lblAlgn val="ctr"/>
        <c:lblOffset val="100"/>
        <c:noMultiLvlLbl val="0"/>
      </c:catAx>
      <c:valAx>
        <c:axId val="57900032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Cambria" panose="02040503050406030204" charset="0"/>
                <a:ea typeface="+Основной текст (восточно-азиат" charset="0"/>
                <a:cs typeface="+mn-cs"/>
              </a:defRPr>
            </a:pPr>
            <a:endParaRPr lang="en-US"/>
          </a:p>
        </c:txPr>
        <c:crossAx val="4829329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Cambria" panose="02040503050406030204" charset="0"/>
                <a:ea typeface="+Основной текст (восточно-азиат" charset="0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4899572463634315"/>
          <c:y val="0.91104067743643613"/>
          <c:w val="0.35979920090154699"/>
          <c:h val="7.7265642395902903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4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Cambria" panose="02040503050406030204" charset="0"/>
              <a:ea typeface="+Основной текст (восточно-азиат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9fa4352-0828-4fb1-bee6-53b4d6468ae7}"/>
      </c:ext>
    </c:extLst>
  </c:chart>
  <c:spPr>
    <a:noFill/>
    <a:ln>
      <a:noFill/>
    </a:ln>
    <a:effectLst/>
  </c:spPr>
  <c:txPr>
    <a:bodyPr/>
    <a:lstStyle/>
    <a:p>
      <a:pPr>
        <a:defRPr lang="ru-RU" sz="14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  <a:latin typeface="Cambria" panose="02040503050406030204" charset="0"/>
          <a:ea typeface="+Основной текст (восточно-азиат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6529865463277"/>
          <c:y val="3.8414143180098208E-3"/>
          <c:w val="0.78090337791054754"/>
          <c:h val="0.9047586957404570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rgbClr val="8270C4"/>
              </a:solidFill>
              <a:ln>
                <a:solidFill>
                  <a:schemeClr val="tx2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1A-4C5E-B35B-F93678C0D09B}"/>
              </c:ext>
            </c:extLst>
          </c:dPt>
          <c:dPt>
            <c:idx val="1"/>
            <c:bubble3D val="0"/>
            <c:spPr>
              <a:solidFill>
                <a:srgbClr val="63C295"/>
              </a:solidFill>
              <a:ln>
                <a:solidFill>
                  <a:schemeClr val="tx2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1A-4C5E-B35B-F93678C0D09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2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tx2"/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2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tx2"/>
                </a:contourClr>
              </a:sp3d>
            </c:spPr>
          </c:dPt>
          <c:dLbls>
            <c:dLbl>
              <c:idx val="0"/>
              <c:layout>
                <c:manualLayout>
                  <c:x val="-0.17657568189091724"/>
                  <c:y val="-0.11766198040232391"/>
                </c:manualLayout>
              </c:layout>
              <c:tx>
                <c:rich>
                  <a:bodyPr/>
                  <a:lstStyle/>
                  <a:p>
                    <a:fld id="{153E5690-7745-4698-9798-CF9AD8DE0C94}" type="PERCENTAGE">
                      <a:rPr lang="en-US" sz="1600">
                        <a:latin typeface="Cambria" panose="02040503050406030204" pitchFamily="18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1A-4C5E-B35B-F93678C0D0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77E8B9-0166-48B8-B905-5887A3BE7BAD}" type="PERCENTAGE">
                      <a:rPr lang="en-US" sz="1600">
                        <a:latin typeface="Cambria" panose="02040503050406030204" pitchFamily="18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E1A-4C5E-B35B-F93678C0D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The number of graduates from Andijan</c:v>
                </c:pt>
                <c:pt idx="1">
                  <c:v>Other regions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1077</c:v>
                </c:pt>
                <c:pt idx="1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A-4C5E-B35B-F93678C0D09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4.7547049011053812E-2"/>
          <c:y val="0.69750737581796418"/>
          <c:w val="0.95245294170478945"/>
          <c:h val="9.7230598250325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96776498794397"/>
          <c:y val="8.4137179860194117E-2"/>
          <c:w val="0.70028827118330106"/>
          <c:h val="0.6549726580276478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lgGrid">
              <a:fgClr>
                <a:srgbClr val="41986F"/>
              </a:fgClr>
              <a:bgClr>
                <a:srgbClr val="8270C4"/>
              </a:bgClr>
            </a:pattFill>
            <a:ln>
              <a:solidFill>
                <a:schemeClr val="tx2"/>
              </a:solidFill>
            </a:ln>
          </c:spPr>
          <c:dPt>
            <c:idx val="0"/>
            <c:bubble3D val="0"/>
            <c:spPr>
              <a:pattFill prst="lgGrid">
                <a:fgClr>
                  <a:srgbClr val="41986F"/>
                </a:fgClr>
                <a:bgClr>
                  <a:srgbClr val="8270C4"/>
                </a:bgClr>
              </a:pattFill>
              <a:ln w="19050">
                <a:solidFill>
                  <a:schemeClr val="tx2"/>
                </a:solidFill>
              </a:ln>
              <a:effectLst/>
              <a:sp3d contourW="19050"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10-4D2F-95CC-02DD0CC7C691}"/>
              </c:ext>
            </c:extLst>
          </c:dPt>
          <c:dPt>
            <c:idx val="1"/>
            <c:bubble3D val="0"/>
            <c:spPr>
              <a:pattFill prst="lgGrid">
                <a:fgClr>
                  <a:srgbClr val="41986F"/>
                </a:fgClr>
                <a:bgClr>
                  <a:srgbClr val="8270C4"/>
                </a:bgClr>
              </a:pattFill>
              <a:ln w="19050">
                <a:solidFill>
                  <a:schemeClr val="tx2"/>
                </a:solidFill>
              </a:ln>
              <a:effectLst/>
              <a:sp3d contourW="19050">
                <a:contourClr>
                  <a:schemeClr val="tx2"/>
                </a:contourClr>
              </a:sp3d>
            </c:spPr>
          </c:dPt>
          <c:dPt>
            <c:idx val="2"/>
            <c:bubble3D val="0"/>
            <c:spPr>
              <a:pattFill prst="lgGrid">
                <a:fgClr>
                  <a:srgbClr val="41986F"/>
                </a:fgClr>
                <a:bgClr>
                  <a:srgbClr val="8270C4"/>
                </a:bgClr>
              </a:pattFill>
              <a:ln w="19050">
                <a:solidFill>
                  <a:schemeClr val="tx2"/>
                </a:solidFill>
              </a:ln>
              <a:effectLst/>
              <a:sp3d contourW="19050">
                <a:contourClr>
                  <a:schemeClr val="tx2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rgbClr val="41986F"/>
                </a:fgClr>
                <a:bgClr>
                  <a:srgbClr val="8270C4"/>
                </a:bgClr>
              </a:pattFill>
              <a:ln w="19050">
                <a:solidFill>
                  <a:schemeClr val="tx2"/>
                </a:solidFill>
              </a:ln>
              <a:effectLst/>
              <a:sp3d contourW="19050">
                <a:contourClr>
                  <a:schemeClr val="tx2"/>
                </a:contourClr>
              </a:sp3d>
            </c:spPr>
          </c:dPt>
          <c:dLbls>
            <c:dLbl>
              <c:idx val="0"/>
              <c:layout>
                <c:manualLayout>
                  <c:x val="-0.18828497064138502"/>
                  <c:y val="-0.49513656743799311"/>
                </c:manualLayout>
              </c:layout>
              <c:tx>
                <c:rich>
                  <a:bodyPr/>
                  <a:lstStyle/>
                  <a:p>
                    <a:fld id="{4D8090E2-AF92-4970-9FF0-0A98506EB214}" type="PERCENTAGE">
                      <a:rPr lang="en-US" sz="1600" b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10-4D2F-95CC-02DD0CC7C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1"/>
                <c:pt idx="0">
                  <c:v>The number of students involved in the educational process of dual education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0-4D2F-95CC-02DD0CC7C69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71658655391362103"/>
          <c:w val="0.94559810218839824"/>
          <c:h val="0.25176514551328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092679323288173"/>
          <c:y val="0.10300316858552003"/>
          <c:w val="0.43551000733571338"/>
          <c:h val="0.65831016818658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7D-40CF-8915-9B18B5248C5E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7D-40CF-8915-9B18B5248C5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7D-40CF-8915-9B18B5248C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7D-40CF-8915-9B18B5248C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44.1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7D-40CF-8915-9B18B5248C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4.5 %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7D-40CF-8915-9B18B5248C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51.4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17D-40CF-8915-9B18B5248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The number of students working under a directive</c:v>
                </c:pt>
                <c:pt idx="1">
                  <c:v>The number of students working as interns</c:v>
                </c:pt>
                <c:pt idx="2">
                  <c:v>The remaining students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663</c:v>
                </c:pt>
                <c:pt idx="1">
                  <c:v>68</c:v>
                </c:pt>
                <c:pt idx="2">
                  <c:v>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7D-40CF-8915-9B18B5248C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0214618936593259"/>
          <c:y val="0.70423448888210494"/>
          <c:w val="0.73882154387301435"/>
          <c:h val="0.26321397989078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9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  <a:scene3d>
        <a:camera prst="orthographicFront"/>
        <a:lightRig rig="threePt" dir="t"/>
      </a:scene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1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  <a:alpha val="91000"/>
            </a:schemeClr>
          </a:gs>
          <a:gs pos="90000">
            <a:schemeClr val="phClr"/>
          </a:gs>
        </a:gsLst>
        <a:lin ang="108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10800000" scaled="0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1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  <a:alpha val="91000"/>
            </a:schemeClr>
          </a:gs>
          <a:gs pos="90000">
            <a:schemeClr val="phClr"/>
          </a:gs>
        </a:gsLst>
        <a:lin ang="108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10800000" scaled="0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anrope SemiBold" charset="0"/>
                <a:ea typeface="Manrope SemiBold" charset="0"/>
                <a:cs typeface="Manrope SemiBold" charset="0"/>
              </a:rPr>
              <a:t>2025/1/12</a:t>
            </a:fld>
            <a:endParaRPr lang="zh-CN" altLang="en-US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anrope SemiBold" charset="0"/>
                <a:ea typeface="Manrope SemiBold" charset="0"/>
                <a:cs typeface="Manrope SemiBold" charset="0"/>
              </a:rPr>
              <a:t>‹#›</a:t>
            </a:fld>
            <a:endParaRPr lang="zh-CN" altLang="en-US">
              <a:latin typeface="Manrope SemiBold" charset="0"/>
              <a:ea typeface="Manrope SemiBold" charset="0"/>
              <a:cs typeface="Manrope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nrope SemiBold" charset="0"/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nrope SemiBold" charset="0"/>
                <a:ea typeface="Manrope SemiBold" charset="0"/>
                <a:cs typeface="Manrope SemiBold" charset="0"/>
              </a:defRPr>
            </a:lvl1pPr>
          </a:lstStyle>
          <a:p>
            <a:fld id="{88B7AE46-816F-451F-86F6-42FF3C63AB5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nrope SemiBold" charset="0"/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nrope SemiBold" charset="0"/>
                <a:ea typeface="Manrope SemiBold" charset="0"/>
                <a:cs typeface="Manrope SemiBold" charset="0"/>
              </a:defRPr>
            </a:lvl1pPr>
          </a:lstStyle>
          <a:p>
            <a:fld id="{0BD6E4B3-1C1F-4553-9572-541DFB7C29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22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E4B3-1C1F-4553-9572-541DFB7C29F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anrope SemiBold" charset="0"/>
                <a:cs typeface="Manrope SemiBold" charset="0"/>
              </a:endParaRP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0" y="6267450"/>
              <a:ext cx="866775" cy="590550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90537" y="6537861"/>
              <a:ext cx="752475" cy="20002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190514" y="6626888"/>
              <a:ext cx="1001486" cy="231112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84551" y="211366"/>
              <a:ext cx="749857" cy="749857"/>
              <a:chOff x="522524" y="1212850"/>
              <a:chExt cx="749857" cy="749857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22524" y="1212850"/>
                <a:ext cx="749857" cy="749857"/>
              </a:xfrm>
              <a:prstGeom prst="ellipse">
                <a:avLst/>
              </a:prstGeom>
              <a:solidFill>
                <a:srgbClr val="8270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anrope SemiBold" charset="0"/>
                </a:endParaRPr>
              </a:p>
            </p:txBody>
          </p:sp>
          <p:sp>
            <p:nvSpPr>
              <p:cNvPr id="14" name="Oval 1043"/>
              <p:cNvSpPr/>
              <p:nvPr/>
            </p:nvSpPr>
            <p:spPr>
              <a:xfrm>
                <a:off x="744596" y="1425908"/>
                <a:ext cx="305713" cy="323741"/>
              </a:xfrm>
              <a:custGeom>
                <a:avLst/>
                <a:gdLst>
                  <a:gd name="T0" fmla="*/ 2240 w 10880"/>
                  <a:gd name="T1" fmla="*/ 4480 h 11520"/>
                  <a:gd name="T2" fmla="*/ 2240 w 10880"/>
                  <a:gd name="T3" fmla="*/ 5120 h 11520"/>
                  <a:gd name="T4" fmla="*/ 8320 w 10880"/>
                  <a:gd name="T5" fmla="*/ 4800 h 11520"/>
                  <a:gd name="T6" fmla="*/ 4160 w 10880"/>
                  <a:gd name="T7" fmla="*/ 6400 h 11520"/>
                  <a:gd name="T8" fmla="*/ 1920 w 10880"/>
                  <a:gd name="T9" fmla="*/ 6720 h 11520"/>
                  <a:gd name="T10" fmla="*/ 4160 w 10880"/>
                  <a:gd name="T11" fmla="*/ 7040 h 11520"/>
                  <a:gd name="T12" fmla="*/ 4160 w 10880"/>
                  <a:gd name="T13" fmla="*/ 6400 h 11520"/>
                  <a:gd name="T14" fmla="*/ 2240 w 10880"/>
                  <a:gd name="T15" fmla="*/ 8320 h 11520"/>
                  <a:gd name="T16" fmla="*/ 2240 w 10880"/>
                  <a:gd name="T17" fmla="*/ 8960 h 11520"/>
                  <a:gd name="T18" fmla="*/ 4480 w 10880"/>
                  <a:gd name="T19" fmla="*/ 8640 h 11520"/>
                  <a:gd name="T20" fmla="*/ 8000 w 10880"/>
                  <a:gd name="T21" fmla="*/ 2560 h 11520"/>
                  <a:gd name="T22" fmla="*/ 1920 w 10880"/>
                  <a:gd name="T23" fmla="*/ 2880 h 11520"/>
                  <a:gd name="T24" fmla="*/ 8000 w 10880"/>
                  <a:gd name="T25" fmla="*/ 3200 h 11520"/>
                  <a:gd name="T26" fmla="*/ 8000 w 10880"/>
                  <a:gd name="T27" fmla="*/ 2560 h 11520"/>
                  <a:gd name="T28" fmla="*/ 320 w 10880"/>
                  <a:gd name="T29" fmla="*/ 0 h 11520"/>
                  <a:gd name="T30" fmla="*/ 0 w 10880"/>
                  <a:gd name="T31" fmla="*/ 11200 h 11520"/>
                  <a:gd name="T32" fmla="*/ 5120 w 10880"/>
                  <a:gd name="T33" fmla="*/ 11520 h 11520"/>
                  <a:gd name="T34" fmla="*/ 5120 w 10880"/>
                  <a:gd name="T35" fmla="*/ 10880 h 11520"/>
                  <a:gd name="T36" fmla="*/ 640 w 10880"/>
                  <a:gd name="T37" fmla="*/ 640 h 11520"/>
                  <a:gd name="T38" fmla="*/ 9600 w 10880"/>
                  <a:gd name="T39" fmla="*/ 5440 h 11520"/>
                  <a:gd name="T40" fmla="*/ 10240 w 10880"/>
                  <a:gd name="T41" fmla="*/ 5440 h 11520"/>
                  <a:gd name="T42" fmla="*/ 9920 w 10880"/>
                  <a:gd name="T43" fmla="*/ 0 h 11520"/>
                  <a:gd name="T44" fmla="*/ 5760 w 10880"/>
                  <a:gd name="T45" fmla="*/ 8960 h 11520"/>
                  <a:gd name="T46" fmla="*/ 10880 w 10880"/>
                  <a:gd name="T47" fmla="*/ 8960 h 11520"/>
                  <a:gd name="T48" fmla="*/ 8320 w 10880"/>
                  <a:gd name="T49" fmla="*/ 10880 h 11520"/>
                  <a:gd name="T50" fmla="*/ 8320 w 10880"/>
                  <a:gd name="T51" fmla="*/ 7040 h 11520"/>
                  <a:gd name="T52" fmla="*/ 8320 w 10880"/>
                  <a:gd name="T53" fmla="*/ 10880 h 11520"/>
                  <a:gd name="T54" fmla="*/ 8768 w 10880"/>
                  <a:gd name="T55" fmla="*/ 8064 h 11520"/>
                  <a:gd name="T56" fmla="*/ 7872 w 10880"/>
                  <a:gd name="T57" fmla="*/ 8064 h 11520"/>
                  <a:gd name="T58" fmla="*/ 7424 w 10880"/>
                  <a:gd name="T59" fmla="*/ 8512 h 11520"/>
                  <a:gd name="T60" fmla="*/ 7424 w 10880"/>
                  <a:gd name="T61" fmla="*/ 9408 h 11520"/>
                  <a:gd name="T62" fmla="*/ 7872 w 10880"/>
                  <a:gd name="T63" fmla="*/ 9856 h 11520"/>
                  <a:gd name="T64" fmla="*/ 8768 w 10880"/>
                  <a:gd name="T65" fmla="*/ 9856 h 11520"/>
                  <a:gd name="T66" fmla="*/ 9216 w 10880"/>
                  <a:gd name="T67" fmla="*/ 9408 h 11520"/>
                  <a:gd name="T68" fmla="*/ 9216 w 10880"/>
                  <a:gd name="T69" fmla="*/ 8512 h 1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80" h="11520">
                    <a:moveTo>
                      <a:pt x="8000" y="4480"/>
                    </a:moveTo>
                    <a:lnTo>
                      <a:pt x="2240" y="4480"/>
                    </a:lnTo>
                    <a:cubicBezTo>
                      <a:pt x="2080" y="4480"/>
                      <a:pt x="1920" y="4640"/>
                      <a:pt x="1920" y="4800"/>
                    </a:cubicBezTo>
                    <a:cubicBezTo>
                      <a:pt x="1920" y="4960"/>
                      <a:pt x="2080" y="5120"/>
                      <a:pt x="2240" y="5120"/>
                    </a:cubicBezTo>
                    <a:lnTo>
                      <a:pt x="8000" y="5120"/>
                    </a:lnTo>
                    <a:cubicBezTo>
                      <a:pt x="8160" y="5120"/>
                      <a:pt x="8320" y="4960"/>
                      <a:pt x="8320" y="4800"/>
                    </a:cubicBezTo>
                    <a:cubicBezTo>
                      <a:pt x="8320" y="4640"/>
                      <a:pt x="8160" y="4480"/>
                      <a:pt x="8000" y="4480"/>
                    </a:cubicBezTo>
                    <a:close/>
                    <a:moveTo>
                      <a:pt x="4160" y="6400"/>
                    </a:moveTo>
                    <a:lnTo>
                      <a:pt x="2240" y="6400"/>
                    </a:lnTo>
                    <a:cubicBezTo>
                      <a:pt x="2080" y="6400"/>
                      <a:pt x="1920" y="6528"/>
                      <a:pt x="1920" y="6720"/>
                    </a:cubicBezTo>
                    <a:cubicBezTo>
                      <a:pt x="1920" y="6880"/>
                      <a:pt x="2080" y="7040"/>
                      <a:pt x="2240" y="7040"/>
                    </a:cubicBezTo>
                    <a:lnTo>
                      <a:pt x="4160" y="7040"/>
                    </a:lnTo>
                    <a:cubicBezTo>
                      <a:pt x="4352" y="7040"/>
                      <a:pt x="4480" y="6880"/>
                      <a:pt x="4480" y="6720"/>
                    </a:cubicBezTo>
                    <a:cubicBezTo>
                      <a:pt x="4480" y="6528"/>
                      <a:pt x="4352" y="6400"/>
                      <a:pt x="4160" y="6400"/>
                    </a:cubicBezTo>
                    <a:close/>
                    <a:moveTo>
                      <a:pt x="4160" y="8320"/>
                    </a:moveTo>
                    <a:lnTo>
                      <a:pt x="2240" y="8320"/>
                    </a:lnTo>
                    <a:cubicBezTo>
                      <a:pt x="2080" y="8320"/>
                      <a:pt x="1920" y="8448"/>
                      <a:pt x="1920" y="8640"/>
                    </a:cubicBezTo>
                    <a:cubicBezTo>
                      <a:pt x="1920" y="8800"/>
                      <a:pt x="2080" y="8960"/>
                      <a:pt x="2240" y="8960"/>
                    </a:cubicBezTo>
                    <a:lnTo>
                      <a:pt x="4160" y="8960"/>
                    </a:lnTo>
                    <a:cubicBezTo>
                      <a:pt x="4320" y="8960"/>
                      <a:pt x="4480" y="8800"/>
                      <a:pt x="4480" y="8640"/>
                    </a:cubicBezTo>
                    <a:cubicBezTo>
                      <a:pt x="4480" y="8448"/>
                      <a:pt x="4320" y="8320"/>
                      <a:pt x="4160" y="8320"/>
                    </a:cubicBezTo>
                    <a:close/>
                    <a:moveTo>
                      <a:pt x="8000" y="2560"/>
                    </a:moveTo>
                    <a:lnTo>
                      <a:pt x="2240" y="2560"/>
                    </a:lnTo>
                    <a:cubicBezTo>
                      <a:pt x="2080" y="2560"/>
                      <a:pt x="1920" y="2720"/>
                      <a:pt x="1920" y="2880"/>
                    </a:cubicBezTo>
                    <a:cubicBezTo>
                      <a:pt x="1920" y="3040"/>
                      <a:pt x="2080" y="3200"/>
                      <a:pt x="2240" y="3200"/>
                    </a:cubicBezTo>
                    <a:lnTo>
                      <a:pt x="8000" y="3200"/>
                    </a:lnTo>
                    <a:cubicBezTo>
                      <a:pt x="8160" y="3200"/>
                      <a:pt x="8320" y="3040"/>
                      <a:pt x="8320" y="2880"/>
                    </a:cubicBezTo>
                    <a:cubicBezTo>
                      <a:pt x="8320" y="2720"/>
                      <a:pt x="8160" y="2560"/>
                      <a:pt x="8000" y="2560"/>
                    </a:cubicBezTo>
                    <a:close/>
                    <a:moveTo>
                      <a:pt x="9920" y="0"/>
                    </a:moveTo>
                    <a:lnTo>
                      <a:pt x="320" y="0"/>
                    </a:lnTo>
                    <a:cubicBezTo>
                      <a:pt x="160" y="0"/>
                      <a:pt x="0" y="160"/>
                      <a:pt x="0" y="320"/>
                    </a:cubicBezTo>
                    <a:lnTo>
                      <a:pt x="0" y="11200"/>
                    </a:lnTo>
                    <a:cubicBezTo>
                      <a:pt x="0" y="11360"/>
                      <a:pt x="160" y="11520"/>
                      <a:pt x="320" y="11520"/>
                    </a:cubicBezTo>
                    <a:lnTo>
                      <a:pt x="5120" y="11520"/>
                    </a:lnTo>
                    <a:cubicBezTo>
                      <a:pt x="5312" y="11520"/>
                      <a:pt x="5440" y="11392"/>
                      <a:pt x="5440" y="11200"/>
                    </a:cubicBezTo>
                    <a:cubicBezTo>
                      <a:pt x="5440" y="11008"/>
                      <a:pt x="5312" y="10880"/>
                      <a:pt x="5120" y="10880"/>
                    </a:cubicBezTo>
                    <a:lnTo>
                      <a:pt x="640" y="10880"/>
                    </a:lnTo>
                    <a:lnTo>
                      <a:pt x="640" y="640"/>
                    </a:lnTo>
                    <a:lnTo>
                      <a:pt x="9600" y="640"/>
                    </a:lnTo>
                    <a:lnTo>
                      <a:pt x="9600" y="5440"/>
                    </a:lnTo>
                    <a:cubicBezTo>
                      <a:pt x="9600" y="5632"/>
                      <a:pt x="9728" y="5760"/>
                      <a:pt x="9920" y="5760"/>
                    </a:cubicBezTo>
                    <a:cubicBezTo>
                      <a:pt x="10112" y="5760"/>
                      <a:pt x="10240" y="5632"/>
                      <a:pt x="10240" y="5440"/>
                    </a:cubicBezTo>
                    <a:lnTo>
                      <a:pt x="10240" y="320"/>
                    </a:lnTo>
                    <a:cubicBezTo>
                      <a:pt x="10240" y="160"/>
                      <a:pt x="10080" y="0"/>
                      <a:pt x="9920" y="0"/>
                    </a:cubicBezTo>
                    <a:close/>
                    <a:moveTo>
                      <a:pt x="8320" y="6400"/>
                    </a:moveTo>
                    <a:cubicBezTo>
                      <a:pt x="6912" y="6400"/>
                      <a:pt x="5760" y="7552"/>
                      <a:pt x="5760" y="8960"/>
                    </a:cubicBezTo>
                    <a:cubicBezTo>
                      <a:pt x="5760" y="10368"/>
                      <a:pt x="6912" y="11520"/>
                      <a:pt x="8320" y="11520"/>
                    </a:cubicBezTo>
                    <a:cubicBezTo>
                      <a:pt x="9728" y="11520"/>
                      <a:pt x="10880" y="10368"/>
                      <a:pt x="10880" y="8960"/>
                    </a:cubicBezTo>
                    <a:cubicBezTo>
                      <a:pt x="10880" y="7552"/>
                      <a:pt x="9728" y="6400"/>
                      <a:pt x="8320" y="6400"/>
                    </a:cubicBezTo>
                    <a:close/>
                    <a:moveTo>
                      <a:pt x="8320" y="10880"/>
                    </a:moveTo>
                    <a:cubicBezTo>
                      <a:pt x="7264" y="10880"/>
                      <a:pt x="6400" y="10016"/>
                      <a:pt x="6400" y="8960"/>
                    </a:cubicBezTo>
                    <a:cubicBezTo>
                      <a:pt x="6400" y="7904"/>
                      <a:pt x="7264" y="7040"/>
                      <a:pt x="8320" y="7040"/>
                    </a:cubicBezTo>
                    <a:cubicBezTo>
                      <a:pt x="9376" y="7040"/>
                      <a:pt x="10240" y="7904"/>
                      <a:pt x="10240" y="8960"/>
                    </a:cubicBezTo>
                    <a:cubicBezTo>
                      <a:pt x="10240" y="10016"/>
                      <a:pt x="9376" y="10880"/>
                      <a:pt x="8320" y="10880"/>
                    </a:cubicBezTo>
                    <a:close/>
                    <a:moveTo>
                      <a:pt x="9216" y="8064"/>
                    </a:moveTo>
                    <a:cubicBezTo>
                      <a:pt x="9088" y="7936"/>
                      <a:pt x="8896" y="7936"/>
                      <a:pt x="8768" y="8064"/>
                    </a:cubicBezTo>
                    <a:lnTo>
                      <a:pt x="8320" y="8512"/>
                    </a:lnTo>
                    <a:lnTo>
                      <a:pt x="7872" y="8064"/>
                    </a:lnTo>
                    <a:cubicBezTo>
                      <a:pt x="7744" y="7936"/>
                      <a:pt x="7552" y="7936"/>
                      <a:pt x="7424" y="8064"/>
                    </a:cubicBezTo>
                    <a:cubicBezTo>
                      <a:pt x="7296" y="8192"/>
                      <a:pt x="7296" y="8384"/>
                      <a:pt x="7424" y="8512"/>
                    </a:cubicBezTo>
                    <a:lnTo>
                      <a:pt x="7872" y="8960"/>
                    </a:lnTo>
                    <a:lnTo>
                      <a:pt x="7424" y="9408"/>
                    </a:lnTo>
                    <a:cubicBezTo>
                      <a:pt x="7296" y="9536"/>
                      <a:pt x="7296" y="9728"/>
                      <a:pt x="7424" y="9856"/>
                    </a:cubicBezTo>
                    <a:cubicBezTo>
                      <a:pt x="7552" y="9984"/>
                      <a:pt x="7744" y="9984"/>
                      <a:pt x="7872" y="9856"/>
                    </a:cubicBezTo>
                    <a:lnTo>
                      <a:pt x="8320" y="9408"/>
                    </a:lnTo>
                    <a:lnTo>
                      <a:pt x="8768" y="9856"/>
                    </a:lnTo>
                    <a:cubicBezTo>
                      <a:pt x="8896" y="9984"/>
                      <a:pt x="9088" y="9984"/>
                      <a:pt x="9216" y="9856"/>
                    </a:cubicBezTo>
                    <a:cubicBezTo>
                      <a:pt x="9344" y="9728"/>
                      <a:pt x="9344" y="9536"/>
                      <a:pt x="9216" y="9408"/>
                    </a:cubicBezTo>
                    <a:lnTo>
                      <a:pt x="8768" y="8960"/>
                    </a:lnTo>
                    <a:lnTo>
                      <a:pt x="9216" y="8512"/>
                    </a:lnTo>
                    <a:cubicBezTo>
                      <a:pt x="9344" y="8384"/>
                      <a:pt x="9344" y="8192"/>
                      <a:pt x="9216" y="80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anrope SemiBold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anrop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anrope SemiBold" charset="0"/>
                <a:cs typeface="Manrope SemiBold" charset="0"/>
              </a:endParaRP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0" y="6267450"/>
              <a:ext cx="866775" cy="590550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90537" y="6537861"/>
              <a:ext cx="752475" cy="20002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190514" y="6626888"/>
              <a:ext cx="1001486" cy="231112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84551" y="211366"/>
              <a:ext cx="749857" cy="749857"/>
              <a:chOff x="522524" y="1212850"/>
              <a:chExt cx="749857" cy="749857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22524" y="1212850"/>
                <a:ext cx="749857" cy="749857"/>
              </a:xfrm>
              <a:prstGeom prst="ellipse">
                <a:avLst/>
              </a:prstGeom>
              <a:solidFill>
                <a:srgbClr val="8270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anrope SemiBold" charset="0"/>
                </a:endParaRPr>
              </a:p>
            </p:txBody>
          </p:sp>
          <p:sp>
            <p:nvSpPr>
              <p:cNvPr id="14" name="Oval 1043"/>
              <p:cNvSpPr/>
              <p:nvPr/>
            </p:nvSpPr>
            <p:spPr>
              <a:xfrm>
                <a:off x="744596" y="1425908"/>
                <a:ext cx="305713" cy="323741"/>
              </a:xfrm>
              <a:custGeom>
                <a:avLst/>
                <a:gdLst>
                  <a:gd name="T0" fmla="*/ 2240 w 10880"/>
                  <a:gd name="T1" fmla="*/ 4480 h 11520"/>
                  <a:gd name="T2" fmla="*/ 2240 w 10880"/>
                  <a:gd name="T3" fmla="*/ 5120 h 11520"/>
                  <a:gd name="T4" fmla="*/ 8320 w 10880"/>
                  <a:gd name="T5" fmla="*/ 4800 h 11520"/>
                  <a:gd name="T6" fmla="*/ 4160 w 10880"/>
                  <a:gd name="T7" fmla="*/ 6400 h 11520"/>
                  <a:gd name="T8" fmla="*/ 1920 w 10880"/>
                  <a:gd name="T9" fmla="*/ 6720 h 11520"/>
                  <a:gd name="T10" fmla="*/ 4160 w 10880"/>
                  <a:gd name="T11" fmla="*/ 7040 h 11520"/>
                  <a:gd name="T12" fmla="*/ 4160 w 10880"/>
                  <a:gd name="T13" fmla="*/ 6400 h 11520"/>
                  <a:gd name="T14" fmla="*/ 2240 w 10880"/>
                  <a:gd name="T15" fmla="*/ 8320 h 11520"/>
                  <a:gd name="T16" fmla="*/ 2240 w 10880"/>
                  <a:gd name="T17" fmla="*/ 8960 h 11520"/>
                  <a:gd name="T18" fmla="*/ 4480 w 10880"/>
                  <a:gd name="T19" fmla="*/ 8640 h 11520"/>
                  <a:gd name="T20" fmla="*/ 8000 w 10880"/>
                  <a:gd name="T21" fmla="*/ 2560 h 11520"/>
                  <a:gd name="T22" fmla="*/ 1920 w 10880"/>
                  <a:gd name="T23" fmla="*/ 2880 h 11520"/>
                  <a:gd name="T24" fmla="*/ 8000 w 10880"/>
                  <a:gd name="T25" fmla="*/ 3200 h 11520"/>
                  <a:gd name="T26" fmla="*/ 8000 w 10880"/>
                  <a:gd name="T27" fmla="*/ 2560 h 11520"/>
                  <a:gd name="T28" fmla="*/ 320 w 10880"/>
                  <a:gd name="T29" fmla="*/ 0 h 11520"/>
                  <a:gd name="T30" fmla="*/ 0 w 10880"/>
                  <a:gd name="T31" fmla="*/ 11200 h 11520"/>
                  <a:gd name="T32" fmla="*/ 5120 w 10880"/>
                  <a:gd name="T33" fmla="*/ 11520 h 11520"/>
                  <a:gd name="T34" fmla="*/ 5120 w 10880"/>
                  <a:gd name="T35" fmla="*/ 10880 h 11520"/>
                  <a:gd name="T36" fmla="*/ 640 w 10880"/>
                  <a:gd name="T37" fmla="*/ 640 h 11520"/>
                  <a:gd name="T38" fmla="*/ 9600 w 10880"/>
                  <a:gd name="T39" fmla="*/ 5440 h 11520"/>
                  <a:gd name="T40" fmla="*/ 10240 w 10880"/>
                  <a:gd name="T41" fmla="*/ 5440 h 11520"/>
                  <a:gd name="T42" fmla="*/ 9920 w 10880"/>
                  <a:gd name="T43" fmla="*/ 0 h 11520"/>
                  <a:gd name="T44" fmla="*/ 5760 w 10880"/>
                  <a:gd name="T45" fmla="*/ 8960 h 11520"/>
                  <a:gd name="T46" fmla="*/ 10880 w 10880"/>
                  <a:gd name="T47" fmla="*/ 8960 h 11520"/>
                  <a:gd name="T48" fmla="*/ 8320 w 10880"/>
                  <a:gd name="T49" fmla="*/ 10880 h 11520"/>
                  <a:gd name="T50" fmla="*/ 8320 w 10880"/>
                  <a:gd name="T51" fmla="*/ 7040 h 11520"/>
                  <a:gd name="T52" fmla="*/ 8320 w 10880"/>
                  <a:gd name="T53" fmla="*/ 10880 h 11520"/>
                  <a:gd name="T54" fmla="*/ 8768 w 10880"/>
                  <a:gd name="T55" fmla="*/ 8064 h 11520"/>
                  <a:gd name="T56" fmla="*/ 7872 w 10880"/>
                  <a:gd name="T57" fmla="*/ 8064 h 11520"/>
                  <a:gd name="T58" fmla="*/ 7424 w 10880"/>
                  <a:gd name="T59" fmla="*/ 8512 h 11520"/>
                  <a:gd name="T60" fmla="*/ 7424 w 10880"/>
                  <a:gd name="T61" fmla="*/ 9408 h 11520"/>
                  <a:gd name="T62" fmla="*/ 7872 w 10880"/>
                  <a:gd name="T63" fmla="*/ 9856 h 11520"/>
                  <a:gd name="T64" fmla="*/ 8768 w 10880"/>
                  <a:gd name="T65" fmla="*/ 9856 h 11520"/>
                  <a:gd name="T66" fmla="*/ 9216 w 10880"/>
                  <a:gd name="T67" fmla="*/ 9408 h 11520"/>
                  <a:gd name="T68" fmla="*/ 9216 w 10880"/>
                  <a:gd name="T69" fmla="*/ 8512 h 1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80" h="11520">
                    <a:moveTo>
                      <a:pt x="8000" y="4480"/>
                    </a:moveTo>
                    <a:lnTo>
                      <a:pt x="2240" y="4480"/>
                    </a:lnTo>
                    <a:cubicBezTo>
                      <a:pt x="2080" y="4480"/>
                      <a:pt x="1920" y="4640"/>
                      <a:pt x="1920" y="4800"/>
                    </a:cubicBezTo>
                    <a:cubicBezTo>
                      <a:pt x="1920" y="4960"/>
                      <a:pt x="2080" y="5120"/>
                      <a:pt x="2240" y="5120"/>
                    </a:cubicBezTo>
                    <a:lnTo>
                      <a:pt x="8000" y="5120"/>
                    </a:lnTo>
                    <a:cubicBezTo>
                      <a:pt x="8160" y="5120"/>
                      <a:pt x="8320" y="4960"/>
                      <a:pt x="8320" y="4800"/>
                    </a:cubicBezTo>
                    <a:cubicBezTo>
                      <a:pt x="8320" y="4640"/>
                      <a:pt x="8160" y="4480"/>
                      <a:pt x="8000" y="4480"/>
                    </a:cubicBezTo>
                    <a:close/>
                    <a:moveTo>
                      <a:pt x="4160" y="6400"/>
                    </a:moveTo>
                    <a:lnTo>
                      <a:pt x="2240" y="6400"/>
                    </a:lnTo>
                    <a:cubicBezTo>
                      <a:pt x="2080" y="6400"/>
                      <a:pt x="1920" y="6528"/>
                      <a:pt x="1920" y="6720"/>
                    </a:cubicBezTo>
                    <a:cubicBezTo>
                      <a:pt x="1920" y="6880"/>
                      <a:pt x="2080" y="7040"/>
                      <a:pt x="2240" y="7040"/>
                    </a:cubicBezTo>
                    <a:lnTo>
                      <a:pt x="4160" y="7040"/>
                    </a:lnTo>
                    <a:cubicBezTo>
                      <a:pt x="4352" y="7040"/>
                      <a:pt x="4480" y="6880"/>
                      <a:pt x="4480" y="6720"/>
                    </a:cubicBezTo>
                    <a:cubicBezTo>
                      <a:pt x="4480" y="6528"/>
                      <a:pt x="4352" y="6400"/>
                      <a:pt x="4160" y="6400"/>
                    </a:cubicBezTo>
                    <a:close/>
                    <a:moveTo>
                      <a:pt x="4160" y="8320"/>
                    </a:moveTo>
                    <a:lnTo>
                      <a:pt x="2240" y="8320"/>
                    </a:lnTo>
                    <a:cubicBezTo>
                      <a:pt x="2080" y="8320"/>
                      <a:pt x="1920" y="8448"/>
                      <a:pt x="1920" y="8640"/>
                    </a:cubicBezTo>
                    <a:cubicBezTo>
                      <a:pt x="1920" y="8800"/>
                      <a:pt x="2080" y="8960"/>
                      <a:pt x="2240" y="8960"/>
                    </a:cubicBezTo>
                    <a:lnTo>
                      <a:pt x="4160" y="8960"/>
                    </a:lnTo>
                    <a:cubicBezTo>
                      <a:pt x="4320" y="8960"/>
                      <a:pt x="4480" y="8800"/>
                      <a:pt x="4480" y="8640"/>
                    </a:cubicBezTo>
                    <a:cubicBezTo>
                      <a:pt x="4480" y="8448"/>
                      <a:pt x="4320" y="8320"/>
                      <a:pt x="4160" y="8320"/>
                    </a:cubicBezTo>
                    <a:close/>
                    <a:moveTo>
                      <a:pt x="8000" y="2560"/>
                    </a:moveTo>
                    <a:lnTo>
                      <a:pt x="2240" y="2560"/>
                    </a:lnTo>
                    <a:cubicBezTo>
                      <a:pt x="2080" y="2560"/>
                      <a:pt x="1920" y="2720"/>
                      <a:pt x="1920" y="2880"/>
                    </a:cubicBezTo>
                    <a:cubicBezTo>
                      <a:pt x="1920" y="3040"/>
                      <a:pt x="2080" y="3200"/>
                      <a:pt x="2240" y="3200"/>
                    </a:cubicBezTo>
                    <a:lnTo>
                      <a:pt x="8000" y="3200"/>
                    </a:lnTo>
                    <a:cubicBezTo>
                      <a:pt x="8160" y="3200"/>
                      <a:pt x="8320" y="3040"/>
                      <a:pt x="8320" y="2880"/>
                    </a:cubicBezTo>
                    <a:cubicBezTo>
                      <a:pt x="8320" y="2720"/>
                      <a:pt x="8160" y="2560"/>
                      <a:pt x="8000" y="2560"/>
                    </a:cubicBezTo>
                    <a:close/>
                    <a:moveTo>
                      <a:pt x="9920" y="0"/>
                    </a:moveTo>
                    <a:lnTo>
                      <a:pt x="320" y="0"/>
                    </a:lnTo>
                    <a:cubicBezTo>
                      <a:pt x="160" y="0"/>
                      <a:pt x="0" y="160"/>
                      <a:pt x="0" y="320"/>
                    </a:cubicBezTo>
                    <a:lnTo>
                      <a:pt x="0" y="11200"/>
                    </a:lnTo>
                    <a:cubicBezTo>
                      <a:pt x="0" y="11360"/>
                      <a:pt x="160" y="11520"/>
                      <a:pt x="320" y="11520"/>
                    </a:cubicBezTo>
                    <a:lnTo>
                      <a:pt x="5120" y="11520"/>
                    </a:lnTo>
                    <a:cubicBezTo>
                      <a:pt x="5312" y="11520"/>
                      <a:pt x="5440" y="11392"/>
                      <a:pt x="5440" y="11200"/>
                    </a:cubicBezTo>
                    <a:cubicBezTo>
                      <a:pt x="5440" y="11008"/>
                      <a:pt x="5312" y="10880"/>
                      <a:pt x="5120" y="10880"/>
                    </a:cubicBezTo>
                    <a:lnTo>
                      <a:pt x="640" y="10880"/>
                    </a:lnTo>
                    <a:lnTo>
                      <a:pt x="640" y="640"/>
                    </a:lnTo>
                    <a:lnTo>
                      <a:pt x="9600" y="640"/>
                    </a:lnTo>
                    <a:lnTo>
                      <a:pt x="9600" y="5440"/>
                    </a:lnTo>
                    <a:cubicBezTo>
                      <a:pt x="9600" y="5632"/>
                      <a:pt x="9728" y="5760"/>
                      <a:pt x="9920" y="5760"/>
                    </a:cubicBezTo>
                    <a:cubicBezTo>
                      <a:pt x="10112" y="5760"/>
                      <a:pt x="10240" y="5632"/>
                      <a:pt x="10240" y="5440"/>
                    </a:cubicBezTo>
                    <a:lnTo>
                      <a:pt x="10240" y="320"/>
                    </a:lnTo>
                    <a:cubicBezTo>
                      <a:pt x="10240" y="160"/>
                      <a:pt x="10080" y="0"/>
                      <a:pt x="9920" y="0"/>
                    </a:cubicBezTo>
                    <a:close/>
                    <a:moveTo>
                      <a:pt x="8320" y="6400"/>
                    </a:moveTo>
                    <a:cubicBezTo>
                      <a:pt x="6912" y="6400"/>
                      <a:pt x="5760" y="7552"/>
                      <a:pt x="5760" y="8960"/>
                    </a:cubicBezTo>
                    <a:cubicBezTo>
                      <a:pt x="5760" y="10368"/>
                      <a:pt x="6912" y="11520"/>
                      <a:pt x="8320" y="11520"/>
                    </a:cubicBezTo>
                    <a:cubicBezTo>
                      <a:pt x="9728" y="11520"/>
                      <a:pt x="10880" y="10368"/>
                      <a:pt x="10880" y="8960"/>
                    </a:cubicBezTo>
                    <a:cubicBezTo>
                      <a:pt x="10880" y="7552"/>
                      <a:pt x="9728" y="6400"/>
                      <a:pt x="8320" y="6400"/>
                    </a:cubicBezTo>
                    <a:close/>
                    <a:moveTo>
                      <a:pt x="8320" y="10880"/>
                    </a:moveTo>
                    <a:cubicBezTo>
                      <a:pt x="7264" y="10880"/>
                      <a:pt x="6400" y="10016"/>
                      <a:pt x="6400" y="8960"/>
                    </a:cubicBezTo>
                    <a:cubicBezTo>
                      <a:pt x="6400" y="7904"/>
                      <a:pt x="7264" y="7040"/>
                      <a:pt x="8320" y="7040"/>
                    </a:cubicBezTo>
                    <a:cubicBezTo>
                      <a:pt x="9376" y="7040"/>
                      <a:pt x="10240" y="7904"/>
                      <a:pt x="10240" y="8960"/>
                    </a:cubicBezTo>
                    <a:cubicBezTo>
                      <a:pt x="10240" y="10016"/>
                      <a:pt x="9376" y="10880"/>
                      <a:pt x="8320" y="10880"/>
                    </a:cubicBezTo>
                    <a:close/>
                    <a:moveTo>
                      <a:pt x="9216" y="8064"/>
                    </a:moveTo>
                    <a:cubicBezTo>
                      <a:pt x="9088" y="7936"/>
                      <a:pt x="8896" y="7936"/>
                      <a:pt x="8768" y="8064"/>
                    </a:cubicBezTo>
                    <a:lnTo>
                      <a:pt x="8320" y="8512"/>
                    </a:lnTo>
                    <a:lnTo>
                      <a:pt x="7872" y="8064"/>
                    </a:lnTo>
                    <a:cubicBezTo>
                      <a:pt x="7744" y="7936"/>
                      <a:pt x="7552" y="7936"/>
                      <a:pt x="7424" y="8064"/>
                    </a:cubicBezTo>
                    <a:cubicBezTo>
                      <a:pt x="7296" y="8192"/>
                      <a:pt x="7296" y="8384"/>
                      <a:pt x="7424" y="8512"/>
                    </a:cubicBezTo>
                    <a:lnTo>
                      <a:pt x="7872" y="8960"/>
                    </a:lnTo>
                    <a:lnTo>
                      <a:pt x="7424" y="9408"/>
                    </a:lnTo>
                    <a:cubicBezTo>
                      <a:pt x="7296" y="9536"/>
                      <a:pt x="7296" y="9728"/>
                      <a:pt x="7424" y="9856"/>
                    </a:cubicBezTo>
                    <a:cubicBezTo>
                      <a:pt x="7552" y="9984"/>
                      <a:pt x="7744" y="9984"/>
                      <a:pt x="7872" y="9856"/>
                    </a:cubicBezTo>
                    <a:lnTo>
                      <a:pt x="8320" y="9408"/>
                    </a:lnTo>
                    <a:lnTo>
                      <a:pt x="8768" y="9856"/>
                    </a:lnTo>
                    <a:cubicBezTo>
                      <a:pt x="8896" y="9984"/>
                      <a:pt x="9088" y="9984"/>
                      <a:pt x="9216" y="9856"/>
                    </a:cubicBezTo>
                    <a:cubicBezTo>
                      <a:pt x="9344" y="9728"/>
                      <a:pt x="9344" y="9536"/>
                      <a:pt x="9216" y="9408"/>
                    </a:cubicBezTo>
                    <a:lnTo>
                      <a:pt x="8768" y="8960"/>
                    </a:lnTo>
                    <a:lnTo>
                      <a:pt x="9216" y="8512"/>
                    </a:lnTo>
                    <a:cubicBezTo>
                      <a:pt x="9344" y="8384"/>
                      <a:pt x="9344" y="8192"/>
                      <a:pt x="9216" y="80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anrope SemiBold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anrop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C4D6218B-80DC-42B7-A1A1-65806F9968C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CE6BDB73-F6B7-4B1E-B7B3-513FE10DE4D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anrope SemiBold" charset="0"/>
                <a:cs typeface="Manrope SemiBold" charset="0"/>
              </a:endParaRP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0" y="6267450"/>
              <a:ext cx="866775" cy="590550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90537" y="6537861"/>
              <a:ext cx="752475" cy="20002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190514" y="6626888"/>
              <a:ext cx="1001486" cy="231112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84551" y="211366"/>
              <a:ext cx="749857" cy="749857"/>
              <a:chOff x="522524" y="1212850"/>
              <a:chExt cx="749857" cy="749857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22524" y="1212850"/>
                <a:ext cx="749857" cy="749857"/>
              </a:xfrm>
              <a:prstGeom prst="ellipse">
                <a:avLst/>
              </a:prstGeom>
              <a:solidFill>
                <a:srgbClr val="8270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anrope SemiBold" charset="0"/>
                </a:endParaRPr>
              </a:p>
            </p:txBody>
          </p:sp>
          <p:sp>
            <p:nvSpPr>
              <p:cNvPr id="14" name="Oval 1043"/>
              <p:cNvSpPr/>
              <p:nvPr/>
            </p:nvSpPr>
            <p:spPr>
              <a:xfrm>
                <a:off x="744596" y="1425908"/>
                <a:ext cx="305713" cy="323741"/>
              </a:xfrm>
              <a:custGeom>
                <a:avLst/>
                <a:gdLst>
                  <a:gd name="T0" fmla="*/ 2240 w 10880"/>
                  <a:gd name="T1" fmla="*/ 4480 h 11520"/>
                  <a:gd name="T2" fmla="*/ 2240 w 10880"/>
                  <a:gd name="T3" fmla="*/ 5120 h 11520"/>
                  <a:gd name="T4" fmla="*/ 8320 w 10880"/>
                  <a:gd name="T5" fmla="*/ 4800 h 11520"/>
                  <a:gd name="T6" fmla="*/ 4160 w 10880"/>
                  <a:gd name="T7" fmla="*/ 6400 h 11520"/>
                  <a:gd name="T8" fmla="*/ 1920 w 10880"/>
                  <a:gd name="T9" fmla="*/ 6720 h 11520"/>
                  <a:gd name="T10" fmla="*/ 4160 w 10880"/>
                  <a:gd name="T11" fmla="*/ 7040 h 11520"/>
                  <a:gd name="T12" fmla="*/ 4160 w 10880"/>
                  <a:gd name="T13" fmla="*/ 6400 h 11520"/>
                  <a:gd name="T14" fmla="*/ 2240 w 10880"/>
                  <a:gd name="T15" fmla="*/ 8320 h 11520"/>
                  <a:gd name="T16" fmla="*/ 2240 w 10880"/>
                  <a:gd name="T17" fmla="*/ 8960 h 11520"/>
                  <a:gd name="T18" fmla="*/ 4480 w 10880"/>
                  <a:gd name="T19" fmla="*/ 8640 h 11520"/>
                  <a:gd name="T20" fmla="*/ 8000 w 10880"/>
                  <a:gd name="T21" fmla="*/ 2560 h 11520"/>
                  <a:gd name="T22" fmla="*/ 1920 w 10880"/>
                  <a:gd name="T23" fmla="*/ 2880 h 11520"/>
                  <a:gd name="T24" fmla="*/ 8000 w 10880"/>
                  <a:gd name="T25" fmla="*/ 3200 h 11520"/>
                  <a:gd name="T26" fmla="*/ 8000 w 10880"/>
                  <a:gd name="T27" fmla="*/ 2560 h 11520"/>
                  <a:gd name="T28" fmla="*/ 320 w 10880"/>
                  <a:gd name="T29" fmla="*/ 0 h 11520"/>
                  <a:gd name="T30" fmla="*/ 0 w 10880"/>
                  <a:gd name="T31" fmla="*/ 11200 h 11520"/>
                  <a:gd name="T32" fmla="*/ 5120 w 10880"/>
                  <a:gd name="T33" fmla="*/ 11520 h 11520"/>
                  <a:gd name="T34" fmla="*/ 5120 w 10880"/>
                  <a:gd name="T35" fmla="*/ 10880 h 11520"/>
                  <a:gd name="T36" fmla="*/ 640 w 10880"/>
                  <a:gd name="T37" fmla="*/ 640 h 11520"/>
                  <a:gd name="T38" fmla="*/ 9600 w 10880"/>
                  <a:gd name="T39" fmla="*/ 5440 h 11520"/>
                  <a:gd name="T40" fmla="*/ 10240 w 10880"/>
                  <a:gd name="T41" fmla="*/ 5440 h 11520"/>
                  <a:gd name="T42" fmla="*/ 9920 w 10880"/>
                  <a:gd name="T43" fmla="*/ 0 h 11520"/>
                  <a:gd name="T44" fmla="*/ 5760 w 10880"/>
                  <a:gd name="T45" fmla="*/ 8960 h 11520"/>
                  <a:gd name="T46" fmla="*/ 10880 w 10880"/>
                  <a:gd name="T47" fmla="*/ 8960 h 11520"/>
                  <a:gd name="T48" fmla="*/ 8320 w 10880"/>
                  <a:gd name="T49" fmla="*/ 10880 h 11520"/>
                  <a:gd name="T50" fmla="*/ 8320 w 10880"/>
                  <a:gd name="T51" fmla="*/ 7040 h 11520"/>
                  <a:gd name="T52" fmla="*/ 8320 w 10880"/>
                  <a:gd name="T53" fmla="*/ 10880 h 11520"/>
                  <a:gd name="T54" fmla="*/ 8768 w 10880"/>
                  <a:gd name="T55" fmla="*/ 8064 h 11520"/>
                  <a:gd name="T56" fmla="*/ 7872 w 10880"/>
                  <a:gd name="T57" fmla="*/ 8064 h 11520"/>
                  <a:gd name="T58" fmla="*/ 7424 w 10880"/>
                  <a:gd name="T59" fmla="*/ 8512 h 11520"/>
                  <a:gd name="T60" fmla="*/ 7424 w 10880"/>
                  <a:gd name="T61" fmla="*/ 9408 h 11520"/>
                  <a:gd name="T62" fmla="*/ 7872 w 10880"/>
                  <a:gd name="T63" fmla="*/ 9856 h 11520"/>
                  <a:gd name="T64" fmla="*/ 8768 w 10880"/>
                  <a:gd name="T65" fmla="*/ 9856 h 11520"/>
                  <a:gd name="T66" fmla="*/ 9216 w 10880"/>
                  <a:gd name="T67" fmla="*/ 9408 h 11520"/>
                  <a:gd name="T68" fmla="*/ 9216 w 10880"/>
                  <a:gd name="T69" fmla="*/ 8512 h 1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80" h="11520">
                    <a:moveTo>
                      <a:pt x="8000" y="4480"/>
                    </a:moveTo>
                    <a:lnTo>
                      <a:pt x="2240" y="4480"/>
                    </a:lnTo>
                    <a:cubicBezTo>
                      <a:pt x="2080" y="4480"/>
                      <a:pt x="1920" y="4640"/>
                      <a:pt x="1920" y="4800"/>
                    </a:cubicBezTo>
                    <a:cubicBezTo>
                      <a:pt x="1920" y="4960"/>
                      <a:pt x="2080" y="5120"/>
                      <a:pt x="2240" y="5120"/>
                    </a:cubicBezTo>
                    <a:lnTo>
                      <a:pt x="8000" y="5120"/>
                    </a:lnTo>
                    <a:cubicBezTo>
                      <a:pt x="8160" y="5120"/>
                      <a:pt x="8320" y="4960"/>
                      <a:pt x="8320" y="4800"/>
                    </a:cubicBezTo>
                    <a:cubicBezTo>
                      <a:pt x="8320" y="4640"/>
                      <a:pt x="8160" y="4480"/>
                      <a:pt x="8000" y="4480"/>
                    </a:cubicBezTo>
                    <a:close/>
                    <a:moveTo>
                      <a:pt x="4160" y="6400"/>
                    </a:moveTo>
                    <a:lnTo>
                      <a:pt x="2240" y="6400"/>
                    </a:lnTo>
                    <a:cubicBezTo>
                      <a:pt x="2080" y="6400"/>
                      <a:pt x="1920" y="6528"/>
                      <a:pt x="1920" y="6720"/>
                    </a:cubicBezTo>
                    <a:cubicBezTo>
                      <a:pt x="1920" y="6880"/>
                      <a:pt x="2080" y="7040"/>
                      <a:pt x="2240" y="7040"/>
                    </a:cubicBezTo>
                    <a:lnTo>
                      <a:pt x="4160" y="7040"/>
                    </a:lnTo>
                    <a:cubicBezTo>
                      <a:pt x="4352" y="7040"/>
                      <a:pt x="4480" y="6880"/>
                      <a:pt x="4480" y="6720"/>
                    </a:cubicBezTo>
                    <a:cubicBezTo>
                      <a:pt x="4480" y="6528"/>
                      <a:pt x="4352" y="6400"/>
                      <a:pt x="4160" y="6400"/>
                    </a:cubicBezTo>
                    <a:close/>
                    <a:moveTo>
                      <a:pt x="4160" y="8320"/>
                    </a:moveTo>
                    <a:lnTo>
                      <a:pt x="2240" y="8320"/>
                    </a:lnTo>
                    <a:cubicBezTo>
                      <a:pt x="2080" y="8320"/>
                      <a:pt x="1920" y="8448"/>
                      <a:pt x="1920" y="8640"/>
                    </a:cubicBezTo>
                    <a:cubicBezTo>
                      <a:pt x="1920" y="8800"/>
                      <a:pt x="2080" y="8960"/>
                      <a:pt x="2240" y="8960"/>
                    </a:cubicBezTo>
                    <a:lnTo>
                      <a:pt x="4160" y="8960"/>
                    </a:lnTo>
                    <a:cubicBezTo>
                      <a:pt x="4320" y="8960"/>
                      <a:pt x="4480" y="8800"/>
                      <a:pt x="4480" y="8640"/>
                    </a:cubicBezTo>
                    <a:cubicBezTo>
                      <a:pt x="4480" y="8448"/>
                      <a:pt x="4320" y="8320"/>
                      <a:pt x="4160" y="8320"/>
                    </a:cubicBezTo>
                    <a:close/>
                    <a:moveTo>
                      <a:pt x="8000" y="2560"/>
                    </a:moveTo>
                    <a:lnTo>
                      <a:pt x="2240" y="2560"/>
                    </a:lnTo>
                    <a:cubicBezTo>
                      <a:pt x="2080" y="2560"/>
                      <a:pt x="1920" y="2720"/>
                      <a:pt x="1920" y="2880"/>
                    </a:cubicBezTo>
                    <a:cubicBezTo>
                      <a:pt x="1920" y="3040"/>
                      <a:pt x="2080" y="3200"/>
                      <a:pt x="2240" y="3200"/>
                    </a:cubicBezTo>
                    <a:lnTo>
                      <a:pt x="8000" y="3200"/>
                    </a:lnTo>
                    <a:cubicBezTo>
                      <a:pt x="8160" y="3200"/>
                      <a:pt x="8320" y="3040"/>
                      <a:pt x="8320" y="2880"/>
                    </a:cubicBezTo>
                    <a:cubicBezTo>
                      <a:pt x="8320" y="2720"/>
                      <a:pt x="8160" y="2560"/>
                      <a:pt x="8000" y="2560"/>
                    </a:cubicBezTo>
                    <a:close/>
                    <a:moveTo>
                      <a:pt x="9920" y="0"/>
                    </a:moveTo>
                    <a:lnTo>
                      <a:pt x="320" y="0"/>
                    </a:lnTo>
                    <a:cubicBezTo>
                      <a:pt x="160" y="0"/>
                      <a:pt x="0" y="160"/>
                      <a:pt x="0" y="320"/>
                    </a:cubicBezTo>
                    <a:lnTo>
                      <a:pt x="0" y="11200"/>
                    </a:lnTo>
                    <a:cubicBezTo>
                      <a:pt x="0" y="11360"/>
                      <a:pt x="160" y="11520"/>
                      <a:pt x="320" y="11520"/>
                    </a:cubicBezTo>
                    <a:lnTo>
                      <a:pt x="5120" y="11520"/>
                    </a:lnTo>
                    <a:cubicBezTo>
                      <a:pt x="5312" y="11520"/>
                      <a:pt x="5440" y="11392"/>
                      <a:pt x="5440" y="11200"/>
                    </a:cubicBezTo>
                    <a:cubicBezTo>
                      <a:pt x="5440" y="11008"/>
                      <a:pt x="5312" y="10880"/>
                      <a:pt x="5120" y="10880"/>
                    </a:cubicBezTo>
                    <a:lnTo>
                      <a:pt x="640" y="10880"/>
                    </a:lnTo>
                    <a:lnTo>
                      <a:pt x="640" y="640"/>
                    </a:lnTo>
                    <a:lnTo>
                      <a:pt x="9600" y="640"/>
                    </a:lnTo>
                    <a:lnTo>
                      <a:pt x="9600" y="5440"/>
                    </a:lnTo>
                    <a:cubicBezTo>
                      <a:pt x="9600" y="5632"/>
                      <a:pt x="9728" y="5760"/>
                      <a:pt x="9920" y="5760"/>
                    </a:cubicBezTo>
                    <a:cubicBezTo>
                      <a:pt x="10112" y="5760"/>
                      <a:pt x="10240" y="5632"/>
                      <a:pt x="10240" y="5440"/>
                    </a:cubicBezTo>
                    <a:lnTo>
                      <a:pt x="10240" y="320"/>
                    </a:lnTo>
                    <a:cubicBezTo>
                      <a:pt x="10240" y="160"/>
                      <a:pt x="10080" y="0"/>
                      <a:pt x="9920" y="0"/>
                    </a:cubicBezTo>
                    <a:close/>
                    <a:moveTo>
                      <a:pt x="8320" y="6400"/>
                    </a:moveTo>
                    <a:cubicBezTo>
                      <a:pt x="6912" y="6400"/>
                      <a:pt x="5760" y="7552"/>
                      <a:pt x="5760" y="8960"/>
                    </a:cubicBezTo>
                    <a:cubicBezTo>
                      <a:pt x="5760" y="10368"/>
                      <a:pt x="6912" y="11520"/>
                      <a:pt x="8320" y="11520"/>
                    </a:cubicBezTo>
                    <a:cubicBezTo>
                      <a:pt x="9728" y="11520"/>
                      <a:pt x="10880" y="10368"/>
                      <a:pt x="10880" y="8960"/>
                    </a:cubicBezTo>
                    <a:cubicBezTo>
                      <a:pt x="10880" y="7552"/>
                      <a:pt x="9728" y="6400"/>
                      <a:pt x="8320" y="6400"/>
                    </a:cubicBezTo>
                    <a:close/>
                    <a:moveTo>
                      <a:pt x="8320" y="10880"/>
                    </a:moveTo>
                    <a:cubicBezTo>
                      <a:pt x="7264" y="10880"/>
                      <a:pt x="6400" y="10016"/>
                      <a:pt x="6400" y="8960"/>
                    </a:cubicBezTo>
                    <a:cubicBezTo>
                      <a:pt x="6400" y="7904"/>
                      <a:pt x="7264" y="7040"/>
                      <a:pt x="8320" y="7040"/>
                    </a:cubicBezTo>
                    <a:cubicBezTo>
                      <a:pt x="9376" y="7040"/>
                      <a:pt x="10240" y="7904"/>
                      <a:pt x="10240" y="8960"/>
                    </a:cubicBezTo>
                    <a:cubicBezTo>
                      <a:pt x="10240" y="10016"/>
                      <a:pt x="9376" y="10880"/>
                      <a:pt x="8320" y="10880"/>
                    </a:cubicBezTo>
                    <a:close/>
                    <a:moveTo>
                      <a:pt x="9216" y="8064"/>
                    </a:moveTo>
                    <a:cubicBezTo>
                      <a:pt x="9088" y="7936"/>
                      <a:pt x="8896" y="7936"/>
                      <a:pt x="8768" y="8064"/>
                    </a:cubicBezTo>
                    <a:lnTo>
                      <a:pt x="8320" y="8512"/>
                    </a:lnTo>
                    <a:lnTo>
                      <a:pt x="7872" y="8064"/>
                    </a:lnTo>
                    <a:cubicBezTo>
                      <a:pt x="7744" y="7936"/>
                      <a:pt x="7552" y="7936"/>
                      <a:pt x="7424" y="8064"/>
                    </a:cubicBezTo>
                    <a:cubicBezTo>
                      <a:pt x="7296" y="8192"/>
                      <a:pt x="7296" y="8384"/>
                      <a:pt x="7424" y="8512"/>
                    </a:cubicBezTo>
                    <a:lnTo>
                      <a:pt x="7872" y="8960"/>
                    </a:lnTo>
                    <a:lnTo>
                      <a:pt x="7424" y="9408"/>
                    </a:lnTo>
                    <a:cubicBezTo>
                      <a:pt x="7296" y="9536"/>
                      <a:pt x="7296" y="9728"/>
                      <a:pt x="7424" y="9856"/>
                    </a:cubicBezTo>
                    <a:cubicBezTo>
                      <a:pt x="7552" y="9984"/>
                      <a:pt x="7744" y="9984"/>
                      <a:pt x="7872" y="9856"/>
                    </a:cubicBezTo>
                    <a:lnTo>
                      <a:pt x="8320" y="9408"/>
                    </a:lnTo>
                    <a:lnTo>
                      <a:pt x="8768" y="9856"/>
                    </a:lnTo>
                    <a:cubicBezTo>
                      <a:pt x="8896" y="9984"/>
                      <a:pt x="9088" y="9984"/>
                      <a:pt x="9216" y="9856"/>
                    </a:cubicBezTo>
                    <a:cubicBezTo>
                      <a:pt x="9344" y="9728"/>
                      <a:pt x="9344" y="9536"/>
                      <a:pt x="9216" y="9408"/>
                    </a:cubicBezTo>
                    <a:lnTo>
                      <a:pt x="8768" y="8960"/>
                    </a:lnTo>
                    <a:lnTo>
                      <a:pt x="9216" y="8512"/>
                    </a:lnTo>
                    <a:cubicBezTo>
                      <a:pt x="9344" y="8384"/>
                      <a:pt x="9344" y="8192"/>
                      <a:pt x="9216" y="80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Manrope SemiBold" charset="0"/>
                  <a:cs typeface="Manrope SemiBold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anrop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sv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chart" Target="../charts/chart9.xml"/><Relationship Id="rId4" Type="http://schemas.openxmlformats.org/officeDocument/2006/relationships/image" Target="../media/image1.png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svg"/><Relationship Id="rId12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11" Type="http://schemas.openxmlformats.org/officeDocument/2006/relationships/image" Target="../media/image7.svg"/><Relationship Id="rId5" Type="http://schemas.openxmlformats.org/officeDocument/2006/relationships/image" Target="../media/image14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chart" Target="../charts/char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chart" Target="../charts/chart4.xml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矩形 10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Manrope SemiBold" charset="0"/>
            </a:endParaRPr>
          </a:p>
        </p:txBody>
      </p:sp>
      <p:pic>
        <p:nvPicPr>
          <p:cNvPr id="1030" name="图形 102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9775" y="6229350"/>
            <a:ext cx="2724150" cy="628650"/>
          </a:xfrm>
          <a:prstGeom prst="rect">
            <a:avLst/>
          </a:prstGeom>
        </p:spPr>
      </p:pic>
      <p:sp>
        <p:nvSpPr>
          <p:cNvPr id="1029" name="矩形: 单圆角 1028"/>
          <p:cNvSpPr/>
          <p:nvPr/>
        </p:nvSpPr>
        <p:spPr>
          <a:xfrm flipH="1" flipV="1">
            <a:off x="5875654" y="-2"/>
            <a:ext cx="6327815" cy="6868271"/>
          </a:xfrm>
          <a:prstGeom prst="round1Rect">
            <a:avLst>
              <a:gd name="adj" fmla="val 27112"/>
            </a:avLst>
          </a:prstGeom>
          <a:solidFill>
            <a:srgbClr val="7F6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Manrope SemiBold" charset="0"/>
            </a:endParaRPr>
          </a:p>
        </p:txBody>
      </p:sp>
      <p:pic>
        <p:nvPicPr>
          <p:cNvPr id="1033" name="图形 103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267450"/>
            <a:ext cx="866775" cy="590550"/>
          </a:xfrm>
          <a:prstGeom prst="rect">
            <a:avLst/>
          </a:prstGeom>
        </p:spPr>
      </p:pic>
      <p:pic>
        <p:nvPicPr>
          <p:cNvPr id="1034" name="图形 103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537" y="6537861"/>
            <a:ext cx="752475" cy="200025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382024" y="2842498"/>
            <a:ext cx="572334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cs typeface="Cambria" panose="02040503050406030204" charset="0"/>
                <a:sym typeface="+mn-ea"/>
              </a:rPr>
              <a:t>Dual Education</a:t>
            </a:r>
          </a:p>
        </p:txBody>
      </p:sp>
      <p:sp>
        <p:nvSpPr>
          <p:cNvPr id="63" name="Oval 1043"/>
          <p:cNvSpPr/>
          <p:nvPr/>
        </p:nvSpPr>
        <p:spPr>
          <a:xfrm>
            <a:off x="744596" y="1368247"/>
            <a:ext cx="305713" cy="323741"/>
          </a:xfrm>
          <a:custGeom>
            <a:avLst/>
            <a:gdLst>
              <a:gd name="T0" fmla="*/ 2240 w 10880"/>
              <a:gd name="T1" fmla="*/ 4480 h 11520"/>
              <a:gd name="T2" fmla="*/ 2240 w 10880"/>
              <a:gd name="T3" fmla="*/ 5120 h 11520"/>
              <a:gd name="T4" fmla="*/ 8320 w 10880"/>
              <a:gd name="T5" fmla="*/ 4800 h 11520"/>
              <a:gd name="T6" fmla="*/ 4160 w 10880"/>
              <a:gd name="T7" fmla="*/ 6400 h 11520"/>
              <a:gd name="T8" fmla="*/ 1920 w 10880"/>
              <a:gd name="T9" fmla="*/ 6720 h 11520"/>
              <a:gd name="T10" fmla="*/ 4160 w 10880"/>
              <a:gd name="T11" fmla="*/ 7040 h 11520"/>
              <a:gd name="T12" fmla="*/ 4160 w 10880"/>
              <a:gd name="T13" fmla="*/ 6400 h 11520"/>
              <a:gd name="T14" fmla="*/ 2240 w 10880"/>
              <a:gd name="T15" fmla="*/ 8320 h 11520"/>
              <a:gd name="T16" fmla="*/ 2240 w 10880"/>
              <a:gd name="T17" fmla="*/ 8960 h 11520"/>
              <a:gd name="T18" fmla="*/ 4480 w 10880"/>
              <a:gd name="T19" fmla="*/ 8640 h 11520"/>
              <a:gd name="T20" fmla="*/ 8000 w 10880"/>
              <a:gd name="T21" fmla="*/ 2560 h 11520"/>
              <a:gd name="T22" fmla="*/ 1920 w 10880"/>
              <a:gd name="T23" fmla="*/ 2880 h 11520"/>
              <a:gd name="T24" fmla="*/ 8000 w 10880"/>
              <a:gd name="T25" fmla="*/ 3200 h 11520"/>
              <a:gd name="T26" fmla="*/ 8000 w 10880"/>
              <a:gd name="T27" fmla="*/ 2560 h 11520"/>
              <a:gd name="T28" fmla="*/ 320 w 10880"/>
              <a:gd name="T29" fmla="*/ 0 h 11520"/>
              <a:gd name="T30" fmla="*/ 0 w 10880"/>
              <a:gd name="T31" fmla="*/ 11200 h 11520"/>
              <a:gd name="T32" fmla="*/ 5120 w 10880"/>
              <a:gd name="T33" fmla="*/ 11520 h 11520"/>
              <a:gd name="T34" fmla="*/ 5120 w 10880"/>
              <a:gd name="T35" fmla="*/ 10880 h 11520"/>
              <a:gd name="T36" fmla="*/ 640 w 10880"/>
              <a:gd name="T37" fmla="*/ 640 h 11520"/>
              <a:gd name="T38" fmla="*/ 9600 w 10880"/>
              <a:gd name="T39" fmla="*/ 5440 h 11520"/>
              <a:gd name="T40" fmla="*/ 10240 w 10880"/>
              <a:gd name="T41" fmla="*/ 5440 h 11520"/>
              <a:gd name="T42" fmla="*/ 9920 w 10880"/>
              <a:gd name="T43" fmla="*/ 0 h 11520"/>
              <a:gd name="T44" fmla="*/ 5760 w 10880"/>
              <a:gd name="T45" fmla="*/ 8960 h 11520"/>
              <a:gd name="T46" fmla="*/ 10880 w 10880"/>
              <a:gd name="T47" fmla="*/ 8960 h 11520"/>
              <a:gd name="T48" fmla="*/ 8320 w 10880"/>
              <a:gd name="T49" fmla="*/ 10880 h 11520"/>
              <a:gd name="T50" fmla="*/ 8320 w 10880"/>
              <a:gd name="T51" fmla="*/ 7040 h 11520"/>
              <a:gd name="T52" fmla="*/ 8320 w 10880"/>
              <a:gd name="T53" fmla="*/ 10880 h 11520"/>
              <a:gd name="T54" fmla="*/ 8768 w 10880"/>
              <a:gd name="T55" fmla="*/ 8064 h 11520"/>
              <a:gd name="T56" fmla="*/ 7872 w 10880"/>
              <a:gd name="T57" fmla="*/ 8064 h 11520"/>
              <a:gd name="T58" fmla="*/ 7424 w 10880"/>
              <a:gd name="T59" fmla="*/ 8512 h 11520"/>
              <a:gd name="T60" fmla="*/ 7424 w 10880"/>
              <a:gd name="T61" fmla="*/ 9408 h 11520"/>
              <a:gd name="T62" fmla="*/ 7872 w 10880"/>
              <a:gd name="T63" fmla="*/ 9856 h 11520"/>
              <a:gd name="T64" fmla="*/ 8768 w 10880"/>
              <a:gd name="T65" fmla="*/ 9856 h 11520"/>
              <a:gd name="T66" fmla="*/ 9216 w 10880"/>
              <a:gd name="T67" fmla="*/ 9408 h 11520"/>
              <a:gd name="T68" fmla="*/ 9216 w 10880"/>
              <a:gd name="T69" fmla="*/ 8512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0" h="11520">
                <a:moveTo>
                  <a:pt x="8000" y="4480"/>
                </a:moveTo>
                <a:lnTo>
                  <a:pt x="2240" y="4480"/>
                </a:lnTo>
                <a:cubicBezTo>
                  <a:pt x="2080" y="4480"/>
                  <a:pt x="1920" y="4640"/>
                  <a:pt x="1920" y="4800"/>
                </a:cubicBezTo>
                <a:cubicBezTo>
                  <a:pt x="1920" y="4960"/>
                  <a:pt x="2080" y="5120"/>
                  <a:pt x="2240" y="5120"/>
                </a:cubicBezTo>
                <a:lnTo>
                  <a:pt x="8000" y="5120"/>
                </a:lnTo>
                <a:cubicBezTo>
                  <a:pt x="8160" y="5120"/>
                  <a:pt x="8320" y="4960"/>
                  <a:pt x="8320" y="4800"/>
                </a:cubicBezTo>
                <a:cubicBezTo>
                  <a:pt x="8320" y="4640"/>
                  <a:pt x="8160" y="4480"/>
                  <a:pt x="8000" y="4480"/>
                </a:cubicBezTo>
                <a:close/>
                <a:moveTo>
                  <a:pt x="4160" y="6400"/>
                </a:moveTo>
                <a:lnTo>
                  <a:pt x="2240" y="6400"/>
                </a:lnTo>
                <a:cubicBezTo>
                  <a:pt x="2080" y="6400"/>
                  <a:pt x="1920" y="6528"/>
                  <a:pt x="1920" y="6720"/>
                </a:cubicBezTo>
                <a:cubicBezTo>
                  <a:pt x="1920" y="6880"/>
                  <a:pt x="2080" y="7040"/>
                  <a:pt x="2240" y="7040"/>
                </a:cubicBezTo>
                <a:lnTo>
                  <a:pt x="4160" y="7040"/>
                </a:lnTo>
                <a:cubicBezTo>
                  <a:pt x="4352" y="7040"/>
                  <a:pt x="4480" y="6880"/>
                  <a:pt x="4480" y="6720"/>
                </a:cubicBezTo>
                <a:cubicBezTo>
                  <a:pt x="4480" y="6528"/>
                  <a:pt x="4352" y="6400"/>
                  <a:pt x="4160" y="6400"/>
                </a:cubicBezTo>
                <a:close/>
                <a:moveTo>
                  <a:pt x="4160" y="8320"/>
                </a:moveTo>
                <a:lnTo>
                  <a:pt x="2240" y="8320"/>
                </a:lnTo>
                <a:cubicBezTo>
                  <a:pt x="2080" y="8320"/>
                  <a:pt x="1920" y="8448"/>
                  <a:pt x="1920" y="8640"/>
                </a:cubicBezTo>
                <a:cubicBezTo>
                  <a:pt x="1920" y="8800"/>
                  <a:pt x="2080" y="8960"/>
                  <a:pt x="2240" y="8960"/>
                </a:cubicBezTo>
                <a:lnTo>
                  <a:pt x="4160" y="8960"/>
                </a:lnTo>
                <a:cubicBezTo>
                  <a:pt x="4320" y="8960"/>
                  <a:pt x="4480" y="8800"/>
                  <a:pt x="4480" y="8640"/>
                </a:cubicBezTo>
                <a:cubicBezTo>
                  <a:pt x="4480" y="8448"/>
                  <a:pt x="4320" y="8320"/>
                  <a:pt x="4160" y="8320"/>
                </a:cubicBezTo>
                <a:close/>
                <a:moveTo>
                  <a:pt x="8000" y="2560"/>
                </a:moveTo>
                <a:lnTo>
                  <a:pt x="2240" y="2560"/>
                </a:lnTo>
                <a:cubicBezTo>
                  <a:pt x="2080" y="2560"/>
                  <a:pt x="1920" y="2720"/>
                  <a:pt x="1920" y="2880"/>
                </a:cubicBezTo>
                <a:cubicBezTo>
                  <a:pt x="1920" y="3040"/>
                  <a:pt x="2080" y="3200"/>
                  <a:pt x="2240" y="3200"/>
                </a:cubicBezTo>
                <a:lnTo>
                  <a:pt x="8000" y="3200"/>
                </a:lnTo>
                <a:cubicBezTo>
                  <a:pt x="8160" y="3200"/>
                  <a:pt x="8320" y="3040"/>
                  <a:pt x="8320" y="2880"/>
                </a:cubicBezTo>
                <a:cubicBezTo>
                  <a:pt x="8320" y="2720"/>
                  <a:pt x="8160" y="2560"/>
                  <a:pt x="8000" y="2560"/>
                </a:cubicBezTo>
                <a:close/>
                <a:moveTo>
                  <a:pt x="9920" y="0"/>
                </a:moveTo>
                <a:lnTo>
                  <a:pt x="320" y="0"/>
                </a:lnTo>
                <a:cubicBezTo>
                  <a:pt x="160" y="0"/>
                  <a:pt x="0" y="160"/>
                  <a:pt x="0" y="320"/>
                </a:cubicBezTo>
                <a:lnTo>
                  <a:pt x="0" y="11200"/>
                </a:lnTo>
                <a:cubicBezTo>
                  <a:pt x="0" y="11360"/>
                  <a:pt x="160" y="11520"/>
                  <a:pt x="320" y="11520"/>
                </a:cubicBezTo>
                <a:lnTo>
                  <a:pt x="5120" y="11520"/>
                </a:lnTo>
                <a:cubicBezTo>
                  <a:pt x="5312" y="11520"/>
                  <a:pt x="5440" y="11392"/>
                  <a:pt x="5440" y="11200"/>
                </a:cubicBezTo>
                <a:cubicBezTo>
                  <a:pt x="5440" y="11008"/>
                  <a:pt x="5312" y="10880"/>
                  <a:pt x="5120" y="10880"/>
                </a:cubicBezTo>
                <a:lnTo>
                  <a:pt x="640" y="10880"/>
                </a:lnTo>
                <a:lnTo>
                  <a:pt x="640" y="640"/>
                </a:lnTo>
                <a:lnTo>
                  <a:pt x="9600" y="640"/>
                </a:lnTo>
                <a:lnTo>
                  <a:pt x="9600" y="5440"/>
                </a:lnTo>
                <a:cubicBezTo>
                  <a:pt x="9600" y="5632"/>
                  <a:pt x="9728" y="5760"/>
                  <a:pt x="9920" y="5760"/>
                </a:cubicBezTo>
                <a:cubicBezTo>
                  <a:pt x="10112" y="5760"/>
                  <a:pt x="10240" y="5632"/>
                  <a:pt x="10240" y="5440"/>
                </a:cubicBezTo>
                <a:lnTo>
                  <a:pt x="10240" y="320"/>
                </a:lnTo>
                <a:cubicBezTo>
                  <a:pt x="10240" y="160"/>
                  <a:pt x="10080" y="0"/>
                  <a:pt x="9920" y="0"/>
                </a:cubicBezTo>
                <a:close/>
                <a:moveTo>
                  <a:pt x="8320" y="6400"/>
                </a:moveTo>
                <a:cubicBezTo>
                  <a:pt x="6912" y="6400"/>
                  <a:pt x="5760" y="7552"/>
                  <a:pt x="5760" y="8960"/>
                </a:cubicBezTo>
                <a:cubicBezTo>
                  <a:pt x="5760" y="10368"/>
                  <a:pt x="6912" y="11520"/>
                  <a:pt x="8320" y="11520"/>
                </a:cubicBezTo>
                <a:cubicBezTo>
                  <a:pt x="9728" y="11520"/>
                  <a:pt x="10880" y="10368"/>
                  <a:pt x="10880" y="8960"/>
                </a:cubicBezTo>
                <a:cubicBezTo>
                  <a:pt x="10880" y="7552"/>
                  <a:pt x="9728" y="6400"/>
                  <a:pt x="8320" y="6400"/>
                </a:cubicBezTo>
                <a:close/>
                <a:moveTo>
                  <a:pt x="8320" y="10880"/>
                </a:moveTo>
                <a:cubicBezTo>
                  <a:pt x="7264" y="10880"/>
                  <a:pt x="6400" y="10016"/>
                  <a:pt x="6400" y="8960"/>
                </a:cubicBezTo>
                <a:cubicBezTo>
                  <a:pt x="6400" y="7904"/>
                  <a:pt x="7264" y="7040"/>
                  <a:pt x="8320" y="7040"/>
                </a:cubicBezTo>
                <a:cubicBezTo>
                  <a:pt x="9376" y="7040"/>
                  <a:pt x="10240" y="7904"/>
                  <a:pt x="10240" y="8960"/>
                </a:cubicBezTo>
                <a:cubicBezTo>
                  <a:pt x="10240" y="10016"/>
                  <a:pt x="9376" y="10880"/>
                  <a:pt x="8320" y="10880"/>
                </a:cubicBezTo>
                <a:close/>
                <a:moveTo>
                  <a:pt x="9216" y="8064"/>
                </a:moveTo>
                <a:cubicBezTo>
                  <a:pt x="9088" y="7936"/>
                  <a:pt x="8896" y="7936"/>
                  <a:pt x="8768" y="8064"/>
                </a:cubicBezTo>
                <a:lnTo>
                  <a:pt x="8320" y="8512"/>
                </a:lnTo>
                <a:lnTo>
                  <a:pt x="7872" y="8064"/>
                </a:lnTo>
                <a:cubicBezTo>
                  <a:pt x="7744" y="7936"/>
                  <a:pt x="7552" y="7936"/>
                  <a:pt x="7424" y="8064"/>
                </a:cubicBezTo>
                <a:cubicBezTo>
                  <a:pt x="7296" y="8192"/>
                  <a:pt x="7296" y="8384"/>
                  <a:pt x="7424" y="8512"/>
                </a:cubicBezTo>
                <a:lnTo>
                  <a:pt x="7872" y="8960"/>
                </a:lnTo>
                <a:lnTo>
                  <a:pt x="7424" y="9408"/>
                </a:lnTo>
                <a:cubicBezTo>
                  <a:pt x="7296" y="9536"/>
                  <a:pt x="7296" y="9728"/>
                  <a:pt x="7424" y="9856"/>
                </a:cubicBezTo>
                <a:cubicBezTo>
                  <a:pt x="7552" y="9984"/>
                  <a:pt x="7744" y="9984"/>
                  <a:pt x="7872" y="9856"/>
                </a:cubicBezTo>
                <a:lnTo>
                  <a:pt x="8320" y="9408"/>
                </a:lnTo>
                <a:lnTo>
                  <a:pt x="8768" y="9856"/>
                </a:lnTo>
                <a:cubicBezTo>
                  <a:pt x="8896" y="9984"/>
                  <a:pt x="9088" y="9984"/>
                  <a:pt x="9216" y="9856"/>
                </a:cubicBezTo>
                <a:cubicBezTo>
                  <a:pt x="9344" y="9728"/>
                  <a:pt x="9344" y="9536"/>
                  <a:pt x="9216" y="9408"/>
                </a:cubicBezTo>
                <a:lnTo>
                  <a:pt x="8768" y="8960"/>
                </a:lnTo>
                <a:lnTo>
                  <a:pt x="9216" y="8512"/>
                </a:lnTo>
                <a:cubicBezTo>
                  <a:pt x="9344" y="8384"/>
                  <a:pt x="9344" y="8192"/>
                  <a:pt x="9216" y="80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cxnSp>
        <p:nvCxnSpPr>
          <p:cNvPr id="67" name="直接连接符 66"/>
          <p:cNvCxnSpPr>
            <a:cxnSpLocks/>
          </p:cNvCxnSpPr>
          <p:nvPr/>
        </p:nvCxnSpPr>
        <p:spPr>
          <a:xfrm flipV="1">
            <a:off x="538942" y="3769603"/>
            <a:ext cx="2440564" cy="1"/>
          </a:xfrm>
          <a:prstGeom prst="line">
            <a:avLst/>
          </a:prstGeom>
          <a:ln w="28575">
            <a:solidFill>
              <a:srgbClr val="8270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6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" y="308610"/>
            <a:ext cx="1287145" cy="1287145"/>
          </a:xfrm>
          <a:prstGeom prst="rect">
            <a:avLst/>
          </a:prstGeom>
        </p:spPr>
      </p:pic>
      <p:pic>
        <p:nvPicPr>
          <p:cNvPr id="9" name="Изображение 8" descr="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68475" y="398780"/>
            <a:ext cx="3831590" cy="1140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198F7-A36B-453F-8AD5-6675B383D2B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10518" b="3523"/>
          <a:stretch/>
        </p:blipFill>
        <p:spPr>
          <a:xfrm>
            <a:off x="6059188" y="622918"/>
            <a:ext cx="6019581" cy="443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0" y="2798"/>
            <a:ext cx="12192000" cy="6858000"/>
            <a:chOff x="0" y="-48653"/>
            <a:chExt cx="12192000" cy="6906654"/>
          </a:xfrm>
        </p:grpSpPr>
        <p:sp>
          <p:nvSpPr>
            <p:cNvPr id="1038" name="矩形 1037"/>
            <p:cNvSpPr/>
            <p:nvPr/>
          </p:nvSpPr>
          <p:spPr>
            <a:xfrm>
              <a:off x="30088" y="-48653"/>
              <a:ext cx="12161912" cy="6906654"/>
            </a:xfrm>
            <a:prstGeom prst="rect">
              <a:avLst/>
            </a:prstGeom>
            <a:solidFill>
              <a:srgbClr val="F2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Manrope SemiBold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78435" y="217488"/>
              <a:ext cx="317500" cy="317500"/>
            </a:xfrm>
            <a:prstGeom prst="rect">
              <a:avLst/>
            </a:prstGeom>
            <a:solidFill>
              <a:srgbClr val="64B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anrope SemiBold" charset="0"/>
              </a:endParaRPr>
            </a:p>
          </p:txBody>
        </p:sp>
        <p:sp>
          <p:nvSpPr>
            <p:cNvPr id="1024" name="Rectangle 32"/>
            <p:cNvSpPr>
              <a:spLocks noChangeArrowheads="1"/>
            </p:cNvSpPr>
            <p:nvPr/>
          </p:nvSpPr>
          <p:spPr bwMode="auto">
            <a:xfrm>
              <a:off x="5661025" y="4367213"/>
              <a:ext cx="3175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anrope SemiBold" charset="0"/>
              </a:endParaRPr>
            </a:p>
          </p:txBody>
        </p:sp>
        <p:pic>
          <p:nvPicPr>
            <p:cNvPr id="1033" name="图形 1032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6267450"/>
              <a:ext cx="866775" cy="590550"/>
            </a:xfrm>
            <a:prstGeom prst="rect">
              <a:avLst/>
            </a:prstGeom>
          </p:spPr>
        </p:pic>
        <p:pic>
          <p:nvPicPr>
            <p:cNvPr id="1034" name="图形 1033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537" y="6537861"/>
              <a:ext cx="752475" cy="200025"/>
            </a:xfrm>
            <a:prstGeom prst="rect">
              <a:avLst/>
            </a:prstGeom>
          </p:spPr>
        </p:pic>
      </p:grpSp>
      <p:cxnSp>
        <p:nvCxnSpPr>
          <p:cNvPr id="34" name="直接连接符 33"/>
          <p:cNvCxnSpPr>
            <a:cxnSpLocks/>
          </p:cNvCxnSpPr>
          <p:nvPr/>
        </p:nvCxnSpPr>
        <p:spPr>
          <a:xfrm>
            <a:off x="3750642" y="1116290"/>
            <a:ext cx="4637569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7"/>
          <p:cNvSpPr txBox="1"/>
          <p:nvPr/>
        </p:nvSpPr>
        <p:spPr>
          <a:xfrm flipH="1">
            <a:off x="7443023" y="785495"/>
            <a:ext cx="4218752" cy="12922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endParaRPr lang="en-US" altLang="ru-RU" sz="2800" b="1" dirty="0">
              <a:solidFill>
                <a:schemeClr val="tx1"/>
              </a:solidFill>
              <a:latin typeface="Cambria" panose="02040503050406030204" charset="0"/>
              <a:ea typeface="MuseoModerno Black" pitchFamily="2" charset="0"/>
              <a:cs typeface="Cambria" panose="02040503050406030204" charset="0"/>
              <a:sym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840230" y="2947035"/>
            <a:ext cx="793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2,212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817495" y="4228465"/>
            <a:ext cx="1146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5,367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51162A-A5C0-4547-A0A4-56D0F34A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79" y="293179"/>
            <a:ext cx="104167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formation on the establishment of Dual Education for graduates of Andijan State Pedagogical Institute at production enterprises and organizations.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8749112-67B7-4E11-8AA7-72F6DD690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345033"/>
              </p:ext>
            </p:extLst>
          </p:nvPr>
        </p:nvGraphicFramePr>
        <p:xfrm>
          <a:off x="495935" y="910691"/>
          <a:ext cx="3836053" cy="330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4C316B6-553C-4B3C-8C77-5CD1F2140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894443"/>
              </p:ext>
            </p:extLst>
          </p:nvPr>
        </p:nvGraphicFramePr>
        <p:xfrm>
          <a:off x="7301458" y="1141483"/>
          <a:ext cx="4360317" cy="266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EDDE9A-53DC-4028-A9DC-1FC919F9A513}"/>
              </a:ext>
            </a:extLst>
          </p:cNvPr>
          <p:cNvCxnSpPr>
            <a:cxnSpLocks/>
          </p:cNvCxnSpPr>
          <p:nvPr/>
        </p:nvCxnSpPr>
        <p:spPr>
          <a:xfrm flipH="1">
            <a:off x="576203" y="2647319"/>
            <a:ext cx="12032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777AAA-166D-4211-8AA1-5F36A8043496}"/>
              </a:ext>
            </a:extLst>
          </p:cNvPr>
          <p:cNvCxnSpPr>
            <a:cxnSpLocks/>
          </p:cNvCxnSpPr>
          <p:nvPr/>
        </p:nvCxnSpPr>
        <p:spPr>
          <a:xfrm flipH="1">
            <a:off x="3750642" y="2341768"/>
            <a:ext cx="11626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89F9F6-15D0-4AD8-B54C-B31685CD9632}"/>
              </a:ext>
            </a:extLst>
          </p:cNvPr>
          <p:cNvCxnSpPr>
            <a:cxnSpLocks/>
          </p:cNvCxnSpPr>
          <p:nvPr/>
        </p:nvCxnSpPr>
        <p:spPr>
          <a:xfrm flipH="1">
            <a:off x="10424595" y="2340056"/>
            <a:ext cx="10487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Текстовое поле 14">
            <a:extLst>
              <a:ext uri="{FF2B5EF4-FFF2-40B4-BE49-F238E27FC236}">
                <a16:creationId xmlns:a16="http://schemas.microsoft.com/office/drawing/2014/main" id="{C3545870-0105-4F58-A7C4-76063ACE1962}"/>
              </a:ext>
            </a:extLst>
          </p:cNvPr>
          <p:cNvSpPr txBox="1"/>
          <p:nvPr/>
        </p:nvSpPr>
        <p:spPr>
          <a:xfrm>
            <a:off x="495935" y="2352015"/>
            <a:ext cx="66939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>
                <a:latin typeface="Cambria" panose="02040503050406030204" charset="0"/>
                <a:cs typeface="Cambria" panose="02040503050406030204" charset="0"/>
              </a:rPr>
              <a:t>425</a:t>
            </a:r>
            <a:endParaRPr lang="en-US" altLang="ru-RU" sz="160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6" name="Текстовое поле 14">
            <a:extLst>
              <a:ext uri="{FF2B5EF4-FFF2-40B4-BE49-F238E27FC236}">
                <a16:creationId xmlns:a16="http://schemas.microsoft.com/office/drawing/2014/main" id="{9AE212B6-E5B1-42BB-918C-021A8AEC49C6}"/>
              </a:ext>
            </a:extLst>
          </p:cNvPr>
          <p:cNvSpPr txBox="1"/>
          <p:nvPr/>
        </p:nvSpPr>
        <p:spPr>
          <a:xfrm>
            <a:off x="4381072" y="2036500"/>
            <a:ext cx="76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en-US" altLang="ru-RU" sz="1600" dirty="0">
                <a:latin typeface="Cambria" panose="02040503050406030204" charset="0"/>
                <a:cs typeface="Cambria" panose="02040503050406030204" charset="0"/>
              </a:rPr>
              <a:t>,</a:t>
            </a:r>
            <a:r>
              <a:rPr lang="ru-RU" altLang="ru-RU" sz="1600" dirty="0">
                <a:latin typeface="Cambria" panose="02040503050406030204" charset="0"/>
                <a:cs typeface="Cambria" panose="02040503050406030204" charset="0"/>
              </a:rPr>
              <a:t>077</a:t>
            </a:r>
            <a:endParaRPr lang="en-US" altLang="ru-RU" sz="160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7" name="Текстовое поле 14">
            <a:extLst>
              <a:ext uri="{FF2B5EF4-FFF2-40B4-BE49-F238E27FC236}">
                <a16:creationId xmlns:a16="http://schemas.microsoft.com/office/drawing/2014/main" id="{5E3682E2-8B3E-44DB-B614-76A97996221F}"/>
              </a:ext>
            </a:extLst>
          </p:cNvPr>
          <p:cNvSpPr txBox="1"/>
          <p:nvPr/>
        </p:nvSpPr>
        <p:spPr>
          <a:xfrm>
            <a:off x="10936187" y="2021979"/>
            <a:ext cx="82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en-US" altLang="ru-RU" sz="1600" dirty="0">
                <a:latin typeface="Cambria" panose="02040503050406030204" charset="0"/>
                <a:cs typeface="Cambria" panose="02040503050406030204" charset="0"/>
              </a:rPr>
              <a:t>,502</a:t>
            </a:r>
          </a:p>
        </p:txBody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8822F889-D29A-499C-8E69-D1F4CCB86B8D}"/>
              </a:ext>
            </a:extLst>
          </p:cNvPr>
          <p:cNvSpPr/>
          <p:nvPr/>
        </p:nvSpPr>
        <p:spPr bwMode="auto">
          <a:xfrm flipH="1">
            <a:off x="178435" y="178212"/>
            <a:ext cx="714726" cy="615353"/>
          </a:xfrm>
          <a:custGeom>
            <a:avLst/>
            <a:gdLst>
              <a:gd name="T0" fmla="*/ 373 w 391"/>
              <a:gd name="T1" fmla="*/ 129 h 357"/>
              <a:gd name="T2" fmla="*/ 327 w 391"/>
              <a:gd name="T3" fmla="*/ 49 h 357"/>
              <a:gd name="T4" fmla="*/ 241 w 391"/>
              <a:gd name="T5" fmla="*/ 0 h 357"/>
              <a:gd name="T6" fmla="*/ 150 w 391"/>
              <a:gd name="T7" fmla="*/ 0 h 357"/>
              <a:gd name="T8" fmla="*/ 64 w 391"/>
              <a:gd name="T9" fmla="*/ 49 h 357"/>
              <a:gd name="T10" fmla="*/ 18 w 391"/>
              <a:gd name="T11" fmla="*/ 129 h 357"/>
              <a:gd name="T12" fmla="*/ 18 w 391"/>
              <a:gd name="T13" fmla="*/ 228 h 357"/>
              <a:gd name="T14" fmla="*/ 64 w 391"/>
              <a:gd name="T15" fmla="*/ 307 h 357"/>
              <a:gd name="T16" fmla="*/ 150 w 391"/>
              <a:gd name="T17" fmla="*/ 357 h 357"/>
              <a:gd name="T18" fmla="*/ 241 w 391"/>
              <a:gd name="T19" fmla="*/ 357 h 357"/>
              <a:gd name="T20" fmla="*/ 327 w 391"/>
              <a:gd name="T21" fmla="*/ 307 h 357"/>
              <a:gd name="T22" fmla="*/ 373 w 391"/>
              <a:gd name="T23" fmla="*/ 228 h 357"/>
              <a:gd name="T24" fmla="*/ 373 w 391"/>
              <a:gd name="T25" fmla="*/ 12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1" h="357">
                <a:moveTo>
                  <a:pt x="373" y="129"/>
                </a:moveTo>
                <a:cubicBezTo>
                  <a:pt x="327" y="49"/>
                  <a:pt x="327" y="49"/>
                  <a:pt x="327" y="49"/>
                </a:cubicBezTo>
                <a:cubicBezTo>
                  <a:pt x="310" y="19"/>
                  <a:pt x="277" y="0"/>
                  <a:pt x="24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14" y="0"/>
                  <a:pt x="82" y="19"/>
                  <a:pt x="64" y="49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0" y="159"/>
                  <a:pt x="0" y="197"/>
                  <a:pt x="18" y="228"/>
                </a:cubicBezTo>
                <a:cubicBezTo>
                  <a:pt x="64" y="307"/>
                  <a:pt x="64" y="307"/>
                  <a:pt x="64" y="307"/>
                </a:cubicBezTo>
                <a:cubicBezTo>
                  <a:pt x="82" y="338"/>
                  <a:pt x="114" y="357"/>
                  <a:pt x="150" y="357"/>
                </a:cubicBezTo>
                <a:cubicBezTo>
                  <a:pt x="241" y="357"/>
                  <a:pt x="241" y="357"/>
                  <a:pt x="241" y="357"/>
                </a:cubicBezTo>
                <a:cubicBezTo>
                  <a:pt x="277" y="357"/>
                  <a:pt x="310" y="338"/>
                  <a:pt x="327" y="307"/>
                </a:cubicBezTo>
                <a:cubicBezTo>
                  <a:pt x="373" y="228"/>
                  <a:pt x="373" y="228"/>
                  <a:pt x="373" y="228"/>
                </a:cubicBezTo>
                <a:cubicBezTo>
                  <a:pt x="391" y="197"/>
                  <a:pt x="391" y="159"/>
                  <a:pt x="373" y="129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Manrope SemiBold" charset="0"/>
            </a:endParaRPr>
          </a:p>
        </p:txBody>
      </p:sp>
      <p:sp>
        <p:nvSpPr>
          <p:cNvPr id="54" name="Oval 10">
            <a:extLst>
              <a:ext uri="{FF2B5EF4-FFF2-40B4-BE49-F238E27FC236}">
                <a16:creationId xmlns:a16="http://schemas.microsoft.com/office/drawing/2014/main" id="{648EAE26-F7FB-4620-97E7-CD692F10F57A}"/>
              </a:ext>
            </a:extLst>
          </p:cNvPr>
          <p:cNvSpPr/>
          <p:nvPr/>
        </p:nvSpPr>
        <p:spPr>
          <a:xfrm>
            <a:off x="400069" y="349023"/>
            <a:ext cx="271457" cy="273729"/>
          </a:xfrm>
          <a:custGeom>
            <a:avLst/>
            <a:gdLst>
              <a:gd name="T0" fmla="*/ 12021 w 12695"/>
              <a:gd name="T1" fmla="*/ 12800 h 12800"/>
              <a:gd name="T2" fmla="*/ 675 w 12695"/>
              <a:gd name="T3" fmla="*/ 12800 h 12800"/>
              <a:gd name="T4" fmla="*/ 1 w 12695"/>
              <a:gd name="T5" fmla="*/ 12126 h 12800"/>
              <a:gd name="T6" fmla="*/ 1 w 12695"/>
              <a:gd name="T7" fmla="*/ 674 h 12800"/>
              <a:gd name="T8" fmla="*/ 198 w 12695"/>
              <a:gd name="T9" fmla="*/ 198 h 12800"/>
              <a:gd name="T10" fmla="*/ 675 w 12695"/>
              <a:gd name="T11" fmla="*/ 0 h 12800"/>
              <a:gd name="T12" fmla="*/ 12021 w 12695"/>
              <a:gd name="T13" fmla="*/ 0 h 12800"/>
              <a:gd name="T14" fmla="*/ 12695 w 12695"/>
              <a:gd name="T15" fmla="*/ 674 h 12800"/>
              <a:gd name="T16" fmla="*/ 12695 w 12695"/>
              <a:gd name="T17" fmla="*/ 12126 h 12800"/>
              <a:gd name="T18" fmla="*/ 12021 w 12695"/>
              <a:gd name="T19" fmla="*/ 12800 h 12800"/>
              <a:gd name="T20" fmla="*/ 675 w 12695"/>
              <a:gd name="T21" fmla="*/ 533 h 12800"/>
              <a:gd name="T22" fmla="*/ 534 w 12695"/>
              <a:gd name="T23" fmla="*/ 674 h 12800"/>
              <a:gd name="T24" fmla="*/ 534 w 12695"/>
              <a:gd name="T25" fmla="*/ 12126 h 12800"/>
              <a:gd name="T26" fmla="*/ 675 w 12695"/>
              <a:gd name="T27" fmla="*/ 12267 h 12800"/>
              <a:gd name="T28" fmla="*/ 12021 w 12695"/>
              <a:gd name="T29" fmla="*/ 12267 h 12800"/>
              <a:gd name="T30" fmla="*/ 12162 w 12695"/>
              <a:gd name="T31" fmla="*/ 12126 h 12800"/>
              <a:gd name="T32" fmla="*/ 12162 w 12695"/>
              <a:gd name="T33" fmla="*/ 674 h 12800"/>
              <a:gd name="T34" fmla="*/ 12021 w 12695"/>
              <a:gd name="T35" fmla="*/ 533 h 12800"/>
              <a:gd name="T36" fmla="*/ 675 w 12695"/>
              <a:gd name="T37" fmla="*/ 533 h 12800"/>
              <a:gd name="T38" fmla="*/ 267 w 12695"/>
              <a:gd name="T39" fmla="*/ 3605 h 12800"/>
              <a:gd name="T40" fmla="*/ 12429 w 12695"/>
              <a:gd name="T41" fmla="*/ 3605 h 12800"/>
              <a:gd name="T42" fmla="*/ 12429 w 12695"/>
              <a:gd name="T43" fmla="*/ 4139 h 12800"/>
              <a:gd name="T44" fmla="*/ 267 w 12695"/>
              <a:gd name="T45" fmla="*/ 4139 h 12800"/>
              <a:gd name="T46" fmla="*/ 267 w 12695"/>
              <a:gd name="T47" fmla="*/ 3605 h 12800"/>
              <a:gd name="T48" fmla="*/ 1962 w 12695"/>
              <a:gd name="T49" fmla="*/ 2794 h 12800"/>
              <a:gd name="T50" fmla="*/ 1122 w 12695"/>
              <a:gd name="T51" fmla="*/ 1954 h 12800"/>
              <a:gd name="T52" fmla="*/ 1962 w 12695"/>
              <a:gd name="T53" fmla="*/ 1114 h 12800"/>
              <a:gd name="T54" fmla="*/ 2802 w 12695"/>
              <a:gd name="T55" fmla="*/ 1954 h 12800"/>
              <a:gd name="T56" fmla="*/ 1962 w 12695"/>
              <a:gd name="T57" fmla="*/ 2794 h 12800"/>
              <a:gd name="T58" fmla="*/ 1962 w 12695"/>
              <a:gd name="T59" fmla="*/ 1647 h 12800"/>
              <a:gd name="T60" fmla="*/ 1656 w 12695"/>
              <a:gd name="T61" fmla="*/ 1954 h 12800"/>
              <a:gd name="T62" fmla="*/ 1962 w 12695"/>
              <a:gd name="T63" fmla="*/ 2260 h 12800"/>
              <a:gd name="T64" fmla="*/ 2269 w 12695"/>
              <a:gd name="T65" fmla="*/ 1954 h 12800"/>
              <a:gd name="T66" fmla="*/ 1962 w 12695"/>
              <a:gd name="T67" fmla="*/ 1647 h 12800"/>
              <a:gd name="T68" fmla="*/ 3723 w 12695"/>
              <a:gd name="T69" fmla="*/ 2794 h 12800"/>
              <a:gd name="T70" fmla="*/ 2883 w 12695"/>
              <a:gd name="T71" fmla="*/ 1954 h 12800"/>
              <a:gd name="T72" fmla="*/ 3723 w 12695"/>
              <a:gd name="T73" fmla="*/ 1114 h 12800"/>
              <a:gd name="T74" fmla="*/ 4562 w 12695"/>
              <a:gd name="T75" fmla="*/ 1954 h 12800"/>
              <a:gd name="T76" fmla="*/ 3723 w 12695"/>
              <a:gd name="T77" fmla="*/ 2794 h 12800"/>
              <a:gd name="T78" fmla="*/ 3723 w 12695"/>
              <a:gd name="T79" fmla="*/ 1647 h 12800"/>
              <a:gd name="T80" fmla="*/ 3416 w 12695"/>
              <a:gd name="T81" fmla="*/ 1954 h 12800"/>
              <a:gd name="T82" fmla="*/ 3723 w 12695"/>
              <a:gd name="T83" fmla="*/ 2260 h 12800"/>
              <a:gd name="T84" fmla="*/ 4029 w 12695"/>
              <a:gd name="T85" fmla="*/ 1954 h 12800"/>
              <a:gd name="T86" fmla="*/ 3723 w 12695"/>
              <a:gd name="T87" fmla="*/ 1647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695" h="12800">
                <a:moveTo>
                  <a:pt x="12021" y="12800"/>
                </a:moveTo>
                <a:lnTo>
                  <a:pt x="675" y="12800"/>
                </a:lnTo>
                <a:cubicBezTo>
                  <a:pt x="303" y="12800"/>
                  <a:pt x="1" y="12498"/>
                  <a:pt x="1" y="12126"/>
                </a:cubicBezTo>
                <a:lnTo>
                  <a:pt x="1" y="674"/>
                </a:lnTo>
                <a:cubicBezTo>
                  <a:pt x="0" y="496"/>
                  <a:pt x="71" y="324"/>
                  <a:pt x="198" y="198"/>
                </a:cubicBezTo>
                <a:cubicBezTo>
                  <a:pt x="324" y="71"/>
                  <a:pt x="496" y="0"/>
                  <a:pt x="675" y="0"/>
                </a:cubicBezTo>
                <a:lnTo>
                  <a:pt x="12021" y="0"/>
                </a:lnTo>
                <a:cubicBezTo>
                  <a:pt x="12394" y="0"/>
                  <a:pt x="12695" y="302"/>
                  <a:pt x="12695" y="674"/>
                </a:cubicBezTo>
                <a:lnTo>
                  <a:pt x="12695" y="12126"/>
                </a:lnTo>
                <a:cubicBezTo>
                  <a:pt x="12695" y="12498"/>
                  <a:pt x="12394" y="12800"/>
                  <a:pt x="12021" y="12800"/>
                </a:cubicBezTo>
                <a:close/>
                <a:moveTo>
                  <a:pt x="675" y="533"/>
                </a:moveTo>
                <a:cubicBezTo>
                  <a:pt x="597" y="533"/>
                  <a:pt x="534" y="596"/>
                  <a:pt x="534" y="674"/>
                </a:cubicBezTo>
                <a:lnTo>
                  <a:pt x="534" y="12126"/>
                </a:lnTo>
                <a:cubicBezTo>
                  <a:pt x="534" y="12203"/>
                  <a:pt x="597" y="12267"/>
                  <a:pt x="675" y="12267"/>
                </a:cubicBezTo>
                <a:lnTo>
                  <a:pt x="12021" y="12267"/>
                </a:lnTo>
                <a:cubicBezTo>
                  <a:pt x="12099" y="12267"/>
                  <a:pt x="12162" y="12203"/>
                  <a:pt x="12162" y="12126"/>
                </a:cubicBezTo>
                <a:lnTo>
                  <a:pt x="12162" y="674"/>
                </a:lnTo>
                <a:cubicBezTo>
                  <a:pt x="12162" y="597"/>
                  <a:pt x="12099" y="533"/>
                  <a:pt x="12021" y="533"/>
                </a:cubicBezTo>
                <a:lnTo>
                  <a:pt x="675" y="533"/>
                </a:lnTo>
                <a:close/>
                <a:moveTo>
                  <a:pt x="267" y="3605"/>
                </a:moveTo>
                <a:lnTo>
                  <a:pt x="12429" y="3605"/>
                </a:lnTo>
                <a:lnTo>
                  <a:pt x="12429" y="4139"/>
                </a:lnTo>
                <a:lnTo>
                  <a:pt x="267" y="4139"/>
                </a:lnTo>
                <a:lnTo>
                  <a:pt x="267" y="3605"/>
                </a:lnTo>
                <a:close/>
                <a:moveTo>
                  <a:pt x="1962" y="2794"/>
                </a:moveTo>
                <a:cubicBezTo>
                  <a:pt x="1499" y="2794"/>
                  <a:pt x="1122" y="2417"/>
                  <a:pt x="1122" y="1954"/>
                </a:cubicBezTo>
                <a:cubicBezTo>
                  <a:pt x="1122" y="1491"/>
                  <a:pt x="1499" y="1114"/>
                  <a:pt x="1962" y="1114"/>
                </a:cubicBezTo>
                <a:cubicBezTo>
                  <a:pt x="2425" y="1114"/>
                  <a:pt x="2802" y="1491"/>
                  <a:pt x="2802" y="1954"/>
                </a:cubicBezTo>
                <a:cubicBezTo>
                  <a:pt x="2802" y="2417"/>
                  <a:pt x="2425" y="2794"/>
                  <a:pt x="1962" y="2794"/>
                </a:cubicBezTo>
                <a:close/>
                <a:moveTo>
                  <a:pt x="1962" y="1647"/>
                </a:moveTo>
                <a:cubicBezTo>
                  <a:pt x="1793" y="1647"/>
                  <a:pt x="1656" y="1785"/>
                  <a:pt x="1656" y="1954"/>
                </a:cubicBezTo>
                <a:cubicBezTo>
                  <a:pt x="1656" y="2123"/>
                  <a:pt x="1793" y="2260"/>
                  <a:pt x="1962" y="2260"/>
                </a:cubicBezTo>
                <a:cubicBezTo>
                  <a:pt x="2131" y="2260"/>
                  <a:pt x="2269" y="2123"/>
                  <a:pt x="2269" y="1954"/>
                </a:cubicBezTo>
                <a:cubicBezTo>
                  <a:pt x="2269" y="1785"/>
                  <a:pt x="2131" y="1647"/>
                  <a:pt x="1962" y="1647"/>
                </a:cubicBezTo>
                <a:close/>
                <a:moveTo>
                  <a:pt x="3723" y="2794"/>
                </a:moveTo>
                <a:cubicBezTo>
                  <a:pt x="3260" y="2794"/>
                  <a:pt x="2883" y="2417"/>
                  <a:pt x="2883" y="1954"/>
                </a:cubicBezTo>
                <a:cubicBezTo>
                  <a:pt x="2883" y="1491"/>
                  <a:pt x="3260" y="1114"/>
                  <a:pt x="3723" y="1114"/>
                </a:cubicBezTo>
                <a:cubicBezTo>
                  <a:pt x="4186" y="1114"/>
                  <a:pt x="4562" y="1491"/>
                  <a:pt x="4562" y="1954"/>
                </a:cubicBezTo>
                <a:cubicBezTo>
                  <a:pt x="4562" y="2417"/>
                  <a:pt x="4186" y="2794"/>
                  <a:pt x="3723" y="2794"/>
                </a:cubicBezTo>
                <a:close/>
                <a:moveTo>
                  <a:pt x="3723" y="1647"/>
                </a:moveTo>
                <a:cubicBezTo>
                  <a:pt x="3554" y="1647"/>
                  <a:pt x="3416" y="1785"/>
                  <a:pt x="3416" y="1954"/>
                </a:cubicBezTo>
                <a:cubicBezTo>
                  <a:pt x="3416" y="2123"/>
                  <a:pt x="3554" y="2260"/>
                  <a:pt x="3723" y="2260"/>
                </a:cubicBezTo>
                <a:cubicBezTo>
                  <a:pt x="3892" y="2260"/>
                  <a:pt x="4029" y="2123"/>
                  <a:pt x="4029" y="1954"/>
                </a:cubicBezTo>
                <a:cubicBezTo>
                  <a:pt x="4029" y="1785"/>
                  <a:pt x="3892" y="1647"/>
                  <a:pt x="3723" y="16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Manrope SemiBold" charset="0"/>
            </a:endParaRP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CECDCEF2-2AC7-4D5C-BC97-69891AAA7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768526"/>
              </p:ext>
            </p:extLst>
          </p:nvPr>
        </p:nvGraphicFramePr>
        <p:xfrm>
          <a:off x="2775873" y="3692094"/>
          <a:ext cx="6899298" cy="322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8" name="图形 1032">
            <a:extLst>
              <a:ext uri="{FF2B5EF4-FFF2-40B4-BE49-F238E27FC236}">
                <a16:creationId xmlns:a16="http://schemas.microsoft.com/office/drawing/2014/main" id="{24AEEAD9-A79E-415A-A5D3-A67C65859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267450"/>
            <a:ext cx="866775" cy="59055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C908A99-4AF3-4DCA-B336-E4564DAD984E}"/>
              </a:ext>
            </a:extLst>
          </p:cNvPr>
          <p:cNvSpPr txBox="1"/>
          <p:nvPr/>
        </p:nvSpPr>
        <p:spPr>
          <a:xfrm>
            <a:off x="4124398" y="5184002"/>
            <a:ext cx="63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771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BC2578E-D6A6-42E1-B99E-689EDC2DB256}"/>
              </a:ext>
            </a:extLst>
          </p:cNvPr>
          <p:cNvCxnSpPr/>
          <p:nvPr/>
        </p:nvCxnSpPr>
        <p:spPr>
          <a:xfrm flipH="1">
            <a:off x="4181743" y="5522556"/>
            <a:ext cx="1160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Текстовое поле 14">
            <a:extLst>
              <a:ext uri="{FF2B5EF4-FFF2-40B4-BE49-F238E27FC236}">
                <a16:creationId xmlns:a16="http://schemas.microsoft.com/office/drawing/2014/main" id="{D2BAC6C6-2EC8-438E-9FE1-25B2D22D8AB7}"/>
              </a:ext>
            </a:extLst>
          </p:cNvPr>
          <p:cNvSpPr txBox="1"/>
          <p:nvPr/>
        </p:nvSpPr>
        <p:spPr>
          <a:xfrm>
            <a:off x="7537892" y="5509653"/>
            <a:ext cx="43060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 dirty="0">
                <a:latin typeface="Cambria" panose="02040503050406030204" charset="0"/>
                <a:cs typeface="Cambria" panose="02040503050406030204" charset="0"/>
              </a:rPr>
              <a:t>68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391090-FD4F-4599-8723-8B410B498129}"/>
              </a:ext>
            </a:extLst>
          </p:cNvPr>
          <p:cNvCxnSpPr/>
          <p:nvPr/>
        </p:nvCxnSpPr>
        <p:spPr>
          <a:xfrm>
            <a:off x="6674120" y="5801800"/>
            <a:ext cx="1193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Текстовое поле 14">
            <a:extLst>
              <a:ext uri="{FF2B5EF4-FFF2-40B4-BE49-F238E27FC236}">
                <a16:creationId xmlns:a16="http://schemas.microsoft.com/office/drawing/2014/main" id="{19A559F1-5045-4310-B4CD-F932AF43515C}"/>
              </a:ext>
            </a:extLst>
          </p:cNvPr>
          <p:cNvSpPr txBox="1"/>
          <p:nvPr/>
        </p:nvSpPr>
        <p:spPr>
          <a:xfrm>
            <a:off x="8264355" y="4562488"/>
            <a:ext cx="66939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 dirty="0">
                <a:latin typeface="Cambria" panose="02040503050406030204" charset="0"/>
                <a:cs typeface="Cambria" panose="02040503050406030204" charset="0"/>
              </a:rPr>
              <a:t>663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56D71BE-A75A-40A6-B697-5508103B9100}"/>
              </a:ext>
            </a:extLst>
          </p:cNvPr>
          <p:cNvCxnSpPr/>
          <p:nvPr/>
        </p:nvCxnSpPr>
        <p:spPr>
          <a:xfrm>
            <a:off x="7530265" y="4894424"/>
            <a:ext cx="11989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31">
            <a:extLst>
              <a:ext uri="{FF2B5EF4-FFF2-40B4-BE49-F238E27FC236}">
                <a16:creationId xmlns:a16="http://schemas.microsoft.com/office/drawing/2014/main" id="{CEDE6B02-C968-4B64-88DE-643E58E6A8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9731" y="3736990"/>
            <a:ext cx="6448324" cy="315263"/>
          </a:xfrm>
          <a:prstGeom prst="rect">
            <a:avLst/>
          </a:prstGeom>
          <a:solidFill>
            <a:srgbClr val="64B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anrope SemiBold" charset="0"/>
            </a:endParaRPr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486950FA-256D-4149-87DC-5E9C681C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731" y="3677928"/>
            <a:ext cx="6705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Students working under a directive or those who are interns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52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矩形 1037"/>
          <p:cNvSpPr/>
          <p:nvPr/>
        </p:nvSpPr>
        <p:spPr>
          <a:xfrm>
            <a:off x="49096" y="-15500"/>
            <a:ext cx="12192000" cy="6858000"/>
          </a:xfrm>
          <a:prstGeom prst="rect">
            <a:avLst/>
          </a:prstGeom>
          <a:solidFill>
            <a:srgbClr val="F2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Manrope SemiBold" charset="0"/>
            </a:endParaRPr>
          </a:p>
        </p:txBody>
      </p:sp>
      <p:pic>
        <p:nvPicPr>
          <p:cNvPr id="1031" name="图形 103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8675" y="725617"/>
            <a:ext cx="2695575" cy="2724150"/>
          </a:xfrm>
          <a:prstGeom prst="rect">
            <a:avLst/>
          </a:prstGeom>
        </p:spPr>
      </p:pic>
      <p:pic>
        <p:nvPicPr>
          <p:cNvPr id="1030" name="图形 102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9775" y="6229350"/>
            <a:ext cx="2724150" cy="628650"/>
          </a:xfrm>
          <a:prstGeom prst="rect">
            <a:avLst/>
          </a:prstGeom>
        </p:spPr>
      </p:pic>
      <p:sp>
        <p:nvSpPr>
          <p:cNvPr id="1029" name="矩形: 单圆角 1028"/>
          <p:cNvSpPr/>
          <p:nvPr/>
        </p:nvSpPr>
        <p:spPr>
          <a:xfrm flipH="1" flipV="1">
            <a:off x="6491287" y="-15500"/>
            <a:ext cx="5764329" cy="6873500"/>
          </a:xfrm>
          <a:prstGeom prst="round1Rect">
            <a:avLst>
              <a:gd name="adj" fmla="val 27112"/>
            </a:avLst>
          </a:prstGeom>
          <a:solidFill>
            <a:srgbClr val="827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1024" name="Rectangle 32"/>
          <p:cNvSpPr>
            <a:spLocks noChangeArrowheads="1"/>
          </p:cNvSpPr>
          <p:nvPr/>
        </p:nvSpPr>
        <p:spPr bwMode="auto">
          <a:xfrm>
            <a:off x="5661025" y="4367213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anrope SemiBold" charset="0"/>
            </a:endParaRPr>
          </a:p>
        </p:txBody>
      </p:sp>
      <p:pic>
        <p:nvPicPr>
          <p:cNvPr id="1033" name="图形 103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6267450"/>
            <a:ext cx="866775" cy="590550"/>
          </a:xfrm>
          <a:prstGeom prst="rect">
            <a:avLst/>
          </a:prstGeom>
        </p:spPr>
      </p:pic>
      <p:pic>
        <p:nvPicPr>
          <p:cNvPr id="1034" name="图形 1033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537" y="6537861"/>
            <a:ext cx="752475" cy="200025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610178" y="2136667"/>
            <a:ext cx="4218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82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Manrope SemiBold" charset="0"/>
              </a:rPr>
              <a:t>Thank you </a:t>
            </a:r>
          </a:p>
          <a:p>
            <a:r>
              <a:rPr lang="en-US" altLang="zh-CN" sz="4000" dirty="0">
                <a:solidFill>
                  <a:srgbClr val="82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Manrope SemiBold" charset="0"/>
              </a:rPr>
              <a:t>for your attention!</a:t>
            </a:r>
            <a:endParaRPr lang="zh-CN" altLang="en-US" sz="4000" dirty="0">
              <a:solidFill>
                <a:srgbClr val="827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Manrope SemiBold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44596" y="483184"/>
            <a:ext cx="749857" cy="749857"/>
          </a:xfrm>
          <a:prstGeom prst="ellipse">
            <a:avLst/>
          </a:prstGeom>
          <a:solidFill>
            <a:srgbClr val="827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63" name="Oval 1043"/>
          <p:cNvSpPr/>
          <p:nvPr/>
        </p:nvSpPr>
        <p:spPr>
          <a:xfrm>
            <a:off x="744596" y="1368247"/>
            <a:ext cx="305713" cy="323741"/>
          </a:xfrm>
          <a:custGeom>
            <a:avLst/>
            <a:gdLst>
              <a:gd name="T0" fmla="*/ 2240 w 10880"/>
              <a:gd name="T1" fmla="*/ 4480 h 11520"/>
              <a:gd name="T2" fmla="*/ 2240 w 10880"/>
              <a:gd name="T3" fmla="*/ 5120 h 11520"/>
              <a:gd name="T4" fmla="*/ 8320 w 10880"/>
              <a:gd name="T5" fmla="*/ 4800 h 11520"/>
              <a:gd name="T6" fmla="*/ 4160 w 10880"/>
              <a:gd name="T7" fmla="*/ 6400 h 11520"/>
              <a:gd name="T8" fmla="*/ 1920 w 10880"/>
              <a:gd name="T9" fmla="*/ 6720 h 11520"/>
              <a:gd name="T10" fmla="*/ 4160 w 10880"/>
              <a:gd name="T11" fmla="*/ 7040 h 11520"/>
              <a:gd name="T12" fmla="*/ 4160 w 10880"/>
              <a:gd name="T13" fmla="*/ 6400 h 11520"/>
              <a:gd name="T14" fmla="*/ 2240 w 10880"/>
              <a:gd name="T15" fmla="*/ 8320 h 11520"/>
              <a:gd name="T16" fmla="*/ 2240 w 10880"/>
              <a:gd name="T17" fmla="*/ 8960 h 11520"/>
              <a:gd name="T18" fmla="*/ 4480 w 10880"/>
              <a:gd name="T19" fmla="*/ 8640 h 11520"/>
              <a:gd name="T20" fmla="*/ 8000 w 10880"/>
              <a:gd name="T21" fmla="*/ 2560 h 11520"/>
              <a:gd name="T22" fmla="*/ 1920 w 10880"/>
              <a:gd name="T23" fmla="*/ 2880 h 11520"/>
              <a:gd name="T24" fmla="*/ 8000 w 10880"/>
              <a:gd name="T25" fmla="*/ 3200 h 11520"/>
              <a:gd name="T26" fmla="*/ 8000 w 10880"/>
              <a:gd name="T27" fmla="*/ 2560 h 11520"/>
              <a:gd name="T28" fmla="*/ 320 w 10880"/>
              <a:gd name="T29" fmla="*/ 0 h 11520"/>
              <a:gd name="T30" fmla="*/ 0 w 10880"/>
              <a:gd name="T31" fmla="*/ 11200 h 11520"/>
              <a:gd name="T32" fmla="*/ 5120 w 10880"/>
              <a:gd name="T33" fmla="*/ 11520 h 11520"/>
              <a:gd name="T34" fmla="*/ 5120 w 10880"/>
              <a:gd name="T35" fmla="*/ 10880 h 11520"/>
              <a:gd name="T36" fmla="*/ 640 w 10880"/>
              <a:gd name="T37" fmla="*/ 640 h 11520"/>
              <a:gd name="T38" fmla="*/ 9600 w 10880"/>
              <a:gd name="T39" fmla="*/ 5440 h 11520"/>
              <a:gd name="T40" fmla="*/ 10240 w 10880"/>
              <a:gd name="T41" fmla="*/ 5440 h 11520"/>
              <a:gd name="T42" fmla="*/ 9920 w 10880"/>
              <a:gd name="T43" fmla="*/ 0 h 11520"/>
              <a:gd name="T44" fmla="*/ 5760 w 10880"/>
              <a:gd name="T45" fmla="*/ 8960 h 11520"/>
              <a:gd name="T46" fmla="*/ 10880 w 10880"/>
              <a:gd name="T47" fmla="*/ 8960 h 11520"/>
              <a:gd name="T48" fmla="*/ 8320 w 10880"/>
              <a:gd name="T49" fmla="*/ 10880 h 11520"/>
              <a:gd name="T50" fmla="*/ 8320 w 10880"/>
              <a:gd name="T51" fmla="*/ 7040 h 11520"/>
              <a:gd name="T52" fmla="*/ 8320 w 10880"/>
              <a:gd name="T53" fmla="*/ 10880 h 11520"/>
              <a:gd name="T54" fmla="*/ 8768 w 10880"/>
              <a:gd name="T55" fmla="*/ 8064 h 11520"/>
              <a:gd name="T56" fmla="*/ 7872 w 10880"/>
              <a:gd name="T57" fmla="*/ 8064 h 11520"/>
              <a:gd name="T58" fmla="*/ 7424 w 10880"/>
              <a:gd name="T59" fmla="*/ 8512 h 11520"/>
              <a:gd name="T60" fmla="*/ 7424 w 10880"/>
              <a:gd name="T61" fmla="*/ 9408 h 11520"/>
              <a:gd name="T62" fmla="*/ 7872 w 10880"/>
              <a:gd name="T63" fmla="*/ 9856 h 11520"/>
              <a:gd name="T64" fmla="*/ 8768 w 10880"/>
              <a:gd name="T65" fmla="*/ 9856 h 11520"/>
              <a:gd name="T66" fmla="*/ 9216 w 10880"/>
              <a:gd name="T67" fmla="*/ 9408 h 11520"/>
              <a:gd name="T68" fmla="*/ 9216 w 10880"/>
              <a:gd name="T69" fmla="*/ 8512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0" h="11520">
                <a:moveTo>
                  <a:pt x="8000" y="4480"/>
                </a:moveTo>
                <a:lnTo>
                  <a:pt x="2240" y="4480"/>
                </a:lnTo>
                <a:cubicBezTo>
                  <a:pt x="2080" y="4480"/>
                  <a:pt x="1920" y="4640"/>
                  <a:pt x="1920" y="4800"/>
                </a:cubicBezTo>
                <a:cubicBezTo>
                  <a:pt x="1920" y="4960"/>
                  <a:pt x="2080" y="5120"/>
                  <a:pt x="2240" y="5120"/>
                </a:cubicBezTo>
                <a:lnTo>
                  <a:pt x="8000" y="5120"/>
                </a:lnTo>
                <a:cubicBezTo>
                  <a:pt x="8160" y="5120"/>
                  <a:pt x="8320" y="4960"/>
                  <a:pt x="8320" y="4800"/>
                </a:cubicBezTo>
                <a:cubicBezTo>
                  <a:pt x="8320" y="4640"/>
                  <a:pt x="8160" y="4480"/>
                  <a:pt x="8000" y="4480"/>
                </a:cubicBezTo>
                <a:close/>
                <a:moveTo>
                  <a:pt x="4160" y="6400"/>
                </a:moveTo>
                <a:lnTo>
                  <a:pt x="2240" y="6400"/>
                </a:lnTo>
                <a:cubicBezTo>
                  <a:pt x="2080" y="6400"/>
                  <a:pt x="1920" y="6528"/>
                  <a:pt x="1920" y="6720"/>
                </a:cubicBezTo>
                <a:cubicBezTo>
                  <a:pt x="1920" y="6880"/>
                  <a:pt x="2080" y="7040"/>
                  <a:pt x="2240" y="7040"/>
                </a:cubicBezTo>
                <a:lnTo>
                  <a:pt x="4160" y="7040"/>
                </a:lnTo>
                <a:cubicBezTo>
                  <a:pt x="4352" y="7040"/>
                  <a:pt x="4480" y="6880"/>
                  <a:pt x="4480" y="6720"/>
                </a:cubicBezTo>
                <a:cubicBezTo>
                  <a:pt x="4480" y="6528"/>
                  <a:pt x="4352" y="6400"/>
                  <a:pt x="4160" y="6400"/>
                </a:cubicBezTo>
                <a:close/>
                <a:moveTo>
                  <a:pt x="4160" y="8320"/>
                </a:moveTo>
                <a:lnTo>
                  <a:pt x="2240" y="8320"/>
                </a:lnTo>
                <a:cubicBezTo>
                  <a:pt x="2080" y="8320"/>
                  <a:pt x="1920" y="8448"/>
                  <a:pt x="1920" y="8640"/>
                </a:cubicBezTo>
                <a:cubicBezTo>
                  <a:pt x="1920" y="8800"/>
                  <a:pt x="2080" y="8960"/>
                  <a:pt x="2240" y="8960"/>
                </a:cubicBezTo>
                <a:lnTo>
                  <a:pt x="4160" y="8960"/>
                </a:lnTo>
                <a:cubicBezTo>
                  <a:pt x="4320" y="8960"/>
                  <a:pt x="4480" y="8800"/>
                  <a:pt x="4480" y="8640"/>
                </a:cubicBezTo>
                <a:cubicBezTo>
                  <a:pt x="4480" y="8448"/>
                  <a:pt x="4320" y="8320"/>
                  <a:pt x="4160" y="8320"/>
                </a:cubicBezTo>
                <a:close/>
                <a:moveTo>
                  <a:pt x="8000" y="2560"/>
                </a:moveTo>
                <a:lnTo>
                  <a:pt x="2240" y="2560"/>
                </a:lnTo>
                <a:cubicBezTo>
                  <a:pt x="2080" y="2560"/>
                  <a:pt x="1920" y="2720"/>
                  <a:pt x="1920" y="2880"/>
                </a:cubicBezTo>
                <a:cubicBezTo>
                  <a:pt x="1920" y="3040"/>
                  <a:pt x="2080" y="3200"/>
                  <a:pt x="2240" y="3200"/>
                </a:cubicBezTo>
                <a:lnTo>
                  <a:pt x="8000" y="3200"/>
                </a:lnTo>
                <a:cubicBezTo>
                  <a:pt x="8160" y="3200"/>
                  <a:pt x="8320" y="3040"/>
                  <a:pt x="8320" y="2880"/>
                </a:cubicBezTo>
                <a:cubicBezTo>
                  <a:pt x="8320" y="2720"/>
                  <a:pt x="8160" y="2560"/>
                  <a:pt x="8000" y="2560"/>
                </a:cubicBezTo>
                <a:close/>
                <a:moveTo>
                  <a:pt x="9920" y="0"/>
                </a:moveTo>
                <a:lnTo>
                  <a:pt x="320" y="0"/>
                </a:lnTo>
                <a:cubicBezTo>
                  <a:pt x="160" y="0"/>
                  <a:pt x="0" y="160"/>
                  <a:pt x="0" y="320"/>
                </a:cubicBezTo>
                <a:lnTo>
                  <a:pt x="0" y="11200"/>
                </a:lnTo>
                <a:cubicBezTo>
                  <a:pt x="0" y="11360"/>
                  <a:pt x="160" y="11520"/>
                  <a:pt x="320" y="11520"/>
                </a:cubicBezTo>
                <a:lnTo>
                  <a:pt x="5120" y="11520"/>
                </a:lnTo>
                <a:cubicBezTo>
                  <a:pt x="5312" y="11520"/>
                  <a:pt x="5440" y="11392"/>
                  <a:pt x="5440" y="11200"/>
                </a:cubicBezTo>
                <a:cubicBezTo>
                  <a:pt x="5440" y="11008"/>
                  <a:pt x="5312" y="10880"/>
                  <a:pt x="5120" y="10880"/>
                </a:cubicBezTo>
                <a:lnTo>
                  <a:pt x="640" y="10880"/>
                </a:lnTo>
                <a:lnTo>
                  <a:pt x="640" y="640"/>
                </a:lnTo>
                <a:lnTo>
                  <a:pt x="9600" y="640"/>
                </a:lnTo>
                <a:lnTo>
                  <a:pt x="9600" y="5440"/>
                </a:lnTo>
                <a:cubicBezTo>
                  <a:pt x="9600" y="5632"/>
                  <a:pt x="9728" y="5760"/>
                  <a:pt x="9920" y="5760"/>
                </a:cubicBezTo>
                <a:cubicBezTo>
                  <a:pt x="10112" y="5760"/>
                  <a:pt x="10240" y="5632"/>
                  <a:pt x="10240" y="5440"/>
                </a:cubicBezTo>
                <a:lnTo>
                  <a:pt x="10240" y="320"/>
                </a:lnTo>
                <a:cubicBezTo>
                  <a:pt x="10240" y="160"/>
                  <a:pt x="10080" y="0"/>
                  <a:pt x="9920" y="0"/>
                </a:cubicBezTo>
                <a:close/>
                <a:moveTo>
                  <a:pt x="8320" y="6400"/>
                </a:moveTo>
                <a:cubicBezTo>
                  <a:pt x="6912" y="6400"/>
                  <a:pt x="5760" y="7552"/>
                  <a:pt x="5760" y="8960"/>
                </a:cubicBezTo>
                <a:cubicBezTo>
                  <a:pt x="5760" y="10368"/>
                  <a:pt x="6912" y="11520"/>
                  <a:pt x="8320" y="11520"/>
                </a:cubicBezTo>
                <a:cubicBezTo>
                  <a:pt x="9728" y="11520"/>
                  <a:pt x="10880" y="10368"/>
                  <a:pt x="10880" y="8960"/>
                </a:cubicBezTo>
                <a:cubicBezTo>
                  <a:pt x="10880" y="7552"/>
                  <a:pt x="9728" y="6400"/>
                  <a:pt x="8320" y="6400"/>
                </a:cubicBezTo>
                <a:close/>
                <a:moveTo>
                  <a:pt x="8320" y="10880"/>
                </a:moveTo>
                <a:cubicBezTo>
                  <a:pt x="7264" y="10880"/>
                  <a:pt x="6400" y="10016"/>
                  <a:pt x="6400" y="8960"/>
                </a:cubicBezTo>
                <a:cubicBezTo>
                  <a:pt x="6400" y="7904"/>
                  <a:pt x="7264" y="7040"/>
                  <a:pt x="8320" y="7040"/>
                </a:cubicBezTo>
                <a:cubicBezTo>
                  <a:pt x="9376" y="7040"/>
                  <a:pt x="10240" y="7904"/>
                  <a:pt x="10240" y="8960"/>
                </a:cubicBezTo>
                <a:cubicBezTo>
                  <a:pt x="10240" y="10016"/>
                  <a:pt x="9376" y="10880"/>
                  <a:pt x="8320" y="10880"/>
                </a:cubicBezTo>
                <a:close/>
                <a:moveTo>
                  <a:pt x="9216" y="8064"/>
                </a:moveTo>
                <a:cubicBezTo>
                  <a:pt x="9088" y="7936"/>
                  <a:pt x="8896" y="7936"/>
                  <a:pt x="8768" y="8064"/>
                </a:cubicBezTo>
                <a:lnTo>
                  <a:pt x="8320" y="8512"/>
                </a:lnTo>
                <a:lnTo>
                  <a:pt x="7872" y="8064"/>
                </a:lnTo>
                <a:cubicBezTo>
                  <a:pt x="7744" y="7936"/>
                  <a:pt x="7552" y="7936"/>
                  <a:pt x="7424" y="8064"/>
                </a:cubicBezTo>
                <a:cubicBezTo>
                  <a:pt x="7296" y="8192"/>
                  <a:pt x="7296" y="8384"/>
                  <a:pt x="7424" y="8512"/>
                </a:cubicBezTo>
                <a:lnTo>
                  <a:pt x="7872" y="8960"/>
                </a:lnTo>
                <a:lnTo>
                  <a:pt x="7424" y="9408"/>
                </a:lnTo>
                <a:cubicBezTo>
                  <a:pt x="7296" y="9536"/>
                  <a:pt x="7296" y="9728"/>
                  <a:pt x="7424" y="9856"/>
                </a:cubicBezTo>
                <a:cubicBezTo>
                  <a:pt x="7552" y="9984"/>
                  <a:pt x="7744" y="9984"/>
                  <a:pt x="7872" y="9856"/>
                </a:cubicBezTo>
                <a:lnTo>
                  <a:pt x="8320" y="9408"/>
                </a:lnTo>
                <a:lnTo>
                  <a:pt x="8768" y="9856"/>
                </a:lnTo>
                <a:cubicBezTo>
                  <a:pt x="8896" y="9984"/>
                  <a:pt x="9088" y="9984"/>
                  <a:pt x="9216" y="9856"/>
                </a:cubicBezTo>
                <a:cubicBezTo>
                  <a:pt x="9344" y="9728"/>
                  <a:pt x="9344" y="9536"/>
                  <a:pt x="9216" y="9408"/>
                </a:cubicBezTo>
                <a:lnTo>
                  <a:pt x="8768" y="8960"/>
                </a:lnTo>
                <a:lnTo>
                  <a:pt x="9216" y="8512"/>
                </a:lnTo>
                <a:cubicBezTo>
                  <a:pt x="9344" y="8384"/>
                  <a:pt x="9344" y="8192"/>
                  <a:pt x="9216" y="80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cxnSp>
        <p:nvCxnSpPr>
          <p:cNvPr id="67" name="直接连接符 66"/>
          <p:cNvCxnSpPr>
            <a:cxnSpLocks/>
          </p:cNvCxnSpPr>
          <p:nvPr/>
        </p:nvCxnSpPr>
        <p:spPr>
          <a:xfrm>
            <a:off x="711418" y="3593387"/>
            <a:ext cx="13569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E5453B7-BF90-4C7A-9622-2C66044F8BF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r="28450"/>
          <a:stretch/>
        </p:blipFill>
        <p:spPr>
          <a:xfrm>
            <a:off x="6624348" y="1009520"/>
            <a:ext cx="5518556" cy="4447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6326188" y="4397375"/>
            <a:ext cx="1320800" cy="611188"/>
          </a:xfrm>
          <a:custGeom>
            <a:avLst/>
            <a:gdLst>
              <a:gd name="T0" fmla="*/ 316 w 433"/>
              <a:gd name="T1" fmla="*/ 12 h 200"/>
              <a:gd name="T2" fmla="*/ 245 w 433"/>
              <a:gd name="T3" fmla="*/ 25 h 200"/>
              <a:gd name="T4" fmla="*/ 233 w 433"/>
              <a:gd name="T5" fmla="*/ 12 h 200"/>
              <a:gd name="T6" fmla="*/ 304 w 433"/>
              <a:gd name="T7" fmla="*/ 58 h 200"/>
              <a:gd name="T8" fmla="*/ 316 w 433"/>
              <a:gd name="T9" fmla="*/ 71 h 200"/>
              <a:gd name="T10" fmla="*/ 187 w 433"/>
              <a:gd name="T11" fmla="*/ 0 h 200"/>
              <a:gd name="T12" fmla="*/ 129 w 433"/>
              <a:gd name="T13" fmla="*/ 25 h 200"/>
              <a:gd name="T14" fmla="*/ 116 w 433"/>
              <a:gd name="T15" fmla="*/ 12 h 200"/>
              <a:gd name="T16" fmla="*/ 84 w 433"/>
              <a:gd name="T17" fmla="*/ 12 h 200"/>
              <a:gd name="T18" fmla="*/ 71 w 433"/>
              <a:gd name="T19" fmla="*/ 25 h 200"/>
              <a:gd name="T20" fmla="*/ 13 w 433"/>
              <a:gd name="T21" fmla="*/ 0 h 200"/>
              <a:gd name="T22" fmla="*/ 245 w 433"/>
              <a:gd name="T23" fmla="*/ 83 h 200"/>
              <a:gd name="T24" fmla="*/ 233 w 433"/>
              <a:gd name="T25" fmla="*/ 71 h 200"/>
              <a:gd name="T26" fmla="*/ 200 w 433"/>
              <a:gd name="T27" fmla="*/ 71 h 200"/>
              <a:gd name="T28" fmla="*/ 187 w 433"/>
              <a:gd name="T29" fmla="*/ 83 h 200"/>
              <a:gd name="T30" fmla="*/ 129 w 433"/>
              <a:gd name="T31" fmla="*/ 58 h 200"/>
              <a:gd name="T32" fmla="*/ 71 w 433"/>
              <a:gd name="T33" fmla="*/ 83 h 200"/>
              <a:gd name="T34" fmla="*/ 58 w 433"/>
              <a:gd name="T35" fmla="*/ 71 h 200"/>
              <a:gd name="T36" fmla="*/ 26 w 433"/>
              <a:gd name="T37" fmla="*/ 71 h 200"/>
              <a:gd name="T38" fmla="*/ 13 w 433"/>
              <a:gd name="T39" fmla="*/ 83 h 200"/>
              <a:gd name="T40" fmla="*/ 304 w 433"/>
              <a:gd name="T41" fmla="*/ 116 h 200"/>
              <a:gd name="T42" fmla="*/ 245 w 433"/>
              <a:gd name="T43" fmla="*/ 142 h 200"/>
              <a:gd name="T44" fmla="*/ 233 w 433"/>
              <a:gd name="T45" fmla="*/ 129 h 200"/>
              <a:gd name="T46" fmla="*/ 200 w 433"/>
              <a:gd name="T47" fmla="*/ 129 h 200"/>
              <a:gd name="T48" fmla="*/ 187 w 433"/>
              <a:gd name="T49" fmla="*/ 142 h 200"/>
              <a:gd name="T50" fmla="*/ 129 w 433"/>
              <a:gd name="T51" fmla="*/ 116 h 200"/>
              <a:gd name="T52" fmla="*/ 71 w 433"/>
              <a:gd name="T53" fmla="*/ 142 h 200"/>
              <a:gd name="T54" fmla="*/ 58 w 433"/>
              <a:gd name="T55" fmla="*/ 129 h 200"/>
              <a:gd name="T56" fmla="*/ 26 w 433"/>
              <a:gd name="T57" fmla="*/ 129 h 200"/>
              <a:gd name="T58" fmla="*/ 13 w 433"/>
              <a:gd name="T59" fmla="*/ 142 h 200"/>
              <a:gd name="T60" fmla="*/ 304 w 433"/>
              <a:gd name="T61" fmla="*/ 174 h 200"/>
              <a:gd name="T62" fmla="*/ 245 w 433"/>
              <a:gd name="T63" fmla="*/ 200 h 200"/>
              <a:gd name="T64" fmla="*/ 233 w 433"/>
              <a:gd name="T65" fmla="*/ 187 h 200"/>
              <a:gd name="T66" fmla="*/ 375 w 433"/>
              <a:gd name="T67" fmla="*/ 12 h 200"/>
              <a:gd name="T68" fmla="*/ 362 w 433"/>
              <a:gd name="T69" fmla="*/ 25 h 200"/>
              <a:gd name="T70" fmla="*/ 362 w 433"/>
              <a:gd name="T71" fmla="*/ 58 h 200"/>
              <a:gd name="T72" fmla="*/ 362 w 433"/>
              <a:gd name="T73" fmla="*/ 142 h 200"/>
              <a:gd name="T74" fmla="*/ 349 w 433"/>
              <a:gd name="T75" fmla="*/ 129 h 200"/>
              <a:gd name="T76" fmla="*/ 375 w 433"/>
              <a:gd name="T77" fmla="*/ 187 h 200"/>
              <a:gd name="T78" fmla="*/ 362 w 433"/>
              <a:gd name="T79" fmla="*/ 200 h 200"/>
              <a:gd name="T80" fmla="*/ 420 w 433"/>
              <a:gd name="T81" fmla="*/ 0 h 200"/>
              <a:gd name="T82" fmla="*/ 420 w 433"/>
              <a:gd name="T83" fmla="*/ 83 h 200"/>
              <a:gd name="T84" fmla="*/ 407 w 433"/>
              <a:gd name="T85" fmla="*/ 71 h 200"/>
              <a:gd name="T86" fmla="*/ 433 w 433"/>
              <a:gd name="T87" fmla="*/ 129 h 200"/>
              <a:gd name="T88" fmla="*/ 420 w 433"/>
              <a:gd name="T89" fmla="*/ 142 h 200"/>
              <a:gd name="T90" fmla="*/ 420 w 433"/>
              <a:gd name="T91" fmla="*/ 174 h 200"/>
              <a:gd name="T92" fmla="*/ 187 w 433"/>
              <a:gd name="T93" fmla="*/ 200 h 200"/>
              <a:gd name="T94" fmla="*/ 174 w 433"/>
              <a:gd name="T95" fmla="*/ 187 h 200"/>
              <a:gd name="T96" fmla="*/ 142 w 433"/>
              <a:gd name="T97" fmla="*/ 187 h 200"/>
              <a:gd name="T98" fmla="*/ 129 w 433"/>
              <a:gd name="T99" fmla="*/ 200 h 200"/>
              <a:gd name="T100" fmla="*/ 71 w 433"/>
              <a:gd name="T101" fmla="*/ 174 h 200"/>
              <a:gd name="T102" fmla="*/ 13 w 433"/>
              <a:gd name="T103" fmla="*/ 200 h 200"/>
              <a:gd name="T104" fmla="*/ 0 w 433"/>
              <a:gd name="T105" fmla="*/ 18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3" h="200">
                <a:moveTo>
                  <a:pt x="291" y="12"/>
                </a:moveTo>
                <a:cubicBezTo>
                  <a:pt x="291" y="5"/>
                  <a:pt x="296" y="0"/>
                  <a:pt x="304" y="0"/>
                </a:cubicBezTo>
                <a:cubicBezTo>
                  <a:pt x="311" y="0"/>
                  <a:pt x="316" y="5"/>
                  <a:pt x="316" y="12"/>
                </a:cubicBezTo>
                <a:cubicBezTo>
                  <a:pt x="316" y="20"/>
                  <a:pt x="311" y="25"/>
                  <a:pt x="304" y="25"/>
                </a:cubicBezTo>
                <a:cubicBezTo>
                  <a:pt x="296" y="25"/>
                  <a:pt x="291" y="20"/>
                  <a:pt x="291" y="12"/>
                </a:cubicBezTo>
                <a:close/>
                <a:moveTo>
                  <a:pt x="245" y="25"/>
                </a:moveTo>
                <a:cubicBezTo>
                  <a:pt x="253" y="25"/>
                  <a:pt x="258" y="20"/>
                  <a:pt x="258" y="12"/>
                </a:cubicBezTo>
                <a:cubicBezTo>
                  <a:pt x="258" y="5"/>
                  <a:pt x="253" y="0"/>
                  <a:pt x="245" y="0"/>
                </a:cubicBezTo>
                <a:cubicBezTo>
                  <a:pt x="238" y="0"/>
                  <a:pt x="233" y="5"/>
                  <a:pt x="233" y="12"/>
                </a:cubicBezTo>
                <a:cubicBezTo>
                  <a:pt x="233" y="20"/>
                  <a:pt x="238" y="25"/>
                  <a:pt x="245" y="25"/>
                </a:cubicBezTo>
                <a:close/>
                <a:moveTo>
                  <a:pt x="316" y="71"/>
                </a:moveTo>
                <a:cubicBezTo>
                  <a:pt x="316" y="63"/>
                  <a:pt x="311" y="58"/>
                  <a:pt x="304" y="58"/>
                </a:cubicBezTo>
                <a:cubicBezTo>
                  <a:pt x="296" y="58"/>
                  <a:pt x="291" y="63"/>
                  <a:pt x="291" y="71"/>
                </a:cubicBezTo>
                <a:cubicBezTo>
                  <a:pt x="291" y="78"/>
                  <a:pt x="296" y="83"/>
                  <a:pt x="304" y="83"/>
                </a:cubicBezTo>
                <a:cubicBezTo>
                  <a:pt x="311" y="83"/>
                  <a:pt x="316" y="78"/>
                  <a:pt x="316" y="71"/>
                </a:cubicBezTo>
                <a:close/>
                <a:moveTo>
                  <a:pt x="187" y="25"/>
                </a:moveTo>
                <a:cubicBezTo>
                  <a:pt x="194" y="25"/>
                  <a:pt x="200" y="20"/>
                  <a:pt x="200" y="12"/>
                </a:cubicBezTo>
                <a:cubicBezTo>
                  <a:pt x="200" y="5"/>
                  <a:pt x="194" y="0"/>
                  <a:pt x="187" y="0"/>
                </a:cubicBezTo>
                <a:cubicBezTo>
                  <a:pt x="180" y="0"/>
                  <a:pt x="174" y="5"/>
                  <a:pt x="174" y="12"/>
                </a:cubicBezTo>
                <a:cubicBezTo>
                  <a:pt x="174" y="20"/>
                  <a:pt x="180" y="25"/>
                  <a:pt x="187" y="25"/>
                </a:cubicBezTo>
                <a:close/>
                <a:moveTo>
                  <a:pt x="129" y="25"/>
                </a:moveTo>
                <a:cubicBezTo>
                  <a:pt x="136" y="25"/>
                  <a:pt x="142" y="20"/>
                  <a:pt x="142" y="12"/>
                </a:cubicBezTo>
                <a:cubicBezTo>
                  <a:pt x="142" y="5"/>
                  <a:pt x="136" y="0"/>
                  <a:pt x="129" y="0"/>
                </a:cubicBezTo>
                <a:cubicBezTo>
                  <a:pt x="122" y="0"/>
                  <a:pt x="116" y="5"/>
                  <a:pt x="116" y="12"/>
                </a:cubicBezTo>
                <a:cubicBezTo>
                  <a:pt x="116" y="20"/>
                  <a:pt x="122" y="25"/>
                  <a:pt x="129" y="25"/>
                </a:cubicBezTo>
                <a:close/>
                <a:moveTo>
                  <a:pt x="71" y="25"/>
                </a:moveTo>
                <a:cubicBezTo>
                  <a:pt x="78" y="25"/>
                  <a:pt x="84" y="20"/>
                  <a:pt x="84" y="12"/>
                </a:cubicBezTo>
                <a:cubicBezTo>
                  <a:pt x="84" y="5"/>
                  <a:pt x="78" y="0"/>
                  <a:pt x="71" y="0"/>
                </a:cubicBezTo>
                <a:cubicBezTo>
                  <a:pt x="64" y="0"/>
                  <a:pt x="58" y="5"/>
                  <a:pt x="58" y="12"/>
                </a:cubicBezTo>
                <a:cubicBezTo>
                  <a:pt x="58" y="20"/>
                  <a:pt x="64" y="25"/>
                  <a:pt x="71" y="25"/>
                </a:cubicBezTo>
                <a:close/>
                <a:moveTo>
                  <a:pt x="13" y="25"/>
                </a:moveTo>
                <a:cubicBezTo>
                  <a:pt x="20" y="25"/>
                  <a:pt x="26" y="20"/>
                  <a:pt x="26" y="12"/>
                </a:cubicBezTo>
                <a:cubicBezTo>
                  <a:pt x="26" y="5"/>
                  <a:pt x="20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20"/>
                  <a:pt x="6" y="25"/>
                  <a:pt x="13" y="25"/>
                </a:cubicBezTo>
                <a:close/>
                <a:moveTo>
                  <a:pt x="245" y="83"/>
                </a:moveTo>
                <a:cubicBezTo>
                  <a:pt x="253" y="83"/>
                  <a:pt x="258" y="78"/>
                  <a:pt x="258" y="71"/>
                </a:cubicBezTo>
                <a:cubicBezTo>
                  <a:pt x="258" y="63"/>
                  <a:pt x="253" y="58"/>
                  <a:pt x="245" y="58"/>
                </a:cubicBezTo>
                <a:cubicBezTo>
                  <a:pt x="238" y="58"/>
                  <a:pt x="233" y="63"/>
                  <a:pt x="233" y="71"/>
                </a:cubicBezTo>
                <a:cubicBezTo>
                  <a:pt x="233" y="78"/>
                  <a:pt x="238" y="83"/>
                  <a:pt x="245" y="83"/>
                </a:cubicBezTo>
                <a:close/>
                <a:moveTo>
                  <a:pt x="187" y="83"/>
                </a:moveTo>
                <a:cubicBezTo>
                  <a:pt x="194" y="83"/>
                  <a:pt x="200" y="78"/>
                  <a:pt x="200" y="71"/>
                </a:cubicBezTo>
                <a:cubicBezTo>
                  <a:pt x="200" y="63"/>
                  <a:pt x="194" y="58"/>
                  <a:pt x="187" y="58"/>
                </a:cubicBezTo>
                <a:cubicBezTo>
                  <a:pt x="180" y="58"/>
                  <a:pt x="174" y="63"/>
                  <a:pt x="174" y="71"/>
                </a:cubicBezTo>
                <a:cubicBezTo>
                  <a:pt x="174" y="78"/>
                  <a:pt x="180" y="83"/>
                  <a:pt x="187" y="83"/>
                </a:cubicBezTo>
                <a:close/>
                <a:moveTo>
                  <a:pt x="129" y="83"/>
                </a:moveTo>
                <a:cubicBezTo>
                  <a:pt x="136" y="83"/>
                  <a:pt x="142" y="78"/>
                  <a:pt x="142" y="71"/>
                </a:cubicBezTo>
                <a:cubicBezTo>
                  <a:pt x="142" y="63"/>
                  <a:pt x="136" y="58"/>
                  <a:pt x="129" y="58"/>
                </a:cubicBezTo>
                <a:cubicBezTo>
                  <a:pt x="122" y="58"/>
                  <a:pt x="116" y="63"/>
                  <a:pt x="116" y="71"/>
                </a:cubicBezTo>
                <a:cubicBezTo>
                  <a:pt x="116" y="78"/>
                  <a:pt x="122" y="83"/>
                  <a:pt x="129" y="83"/>
                </a:cubicBezTo>
                <a:close/>
                <a:moveTo>
                  <a:pt x="71" y="83"/>
                </a:moveTo>
                <a:cubicBezTo>
                  <a:pt x="78" y="83"/>
                  <a:pt x="84" y="78"/>
                  <a:pt x="84" y="71"/>
                </a:cubicBezTo>
                <a:cubicBezTo>
                  <a:pt x="84" y="63"/>
                  <a:pt x="78" y="58"/>
                  <a:pt x="71" y="58"/>
                </a:cubicBezTo>
                <a:cubicBezTo>
                  <a:pt x="64" y="58"/>
                  <a:pt x="58" y="63"/>
                  <a:pt x="58" y="71"/>
                </a:cubicBezTo>
                <a:cubicBezTo>
                  <a:pt x="58" y="78"/>
                  <a:pt x="64" y="83"/>
                  <a:pt x="71" y="83"/>
                </a:cubicBezTo>
                <a:close/>
                <a:moveTo>
                  <a:pt x="13" y="83"/>
                </a:moveTo>
                <a:cubicBezTo>
                  <a:pt x="20" y="83"/>
                  <a:pt x="26" y="78"/>
                  <a:pt x="26" y="71"/>
                </a:cubicBezTo>
                <a:cubicBezTo>
                  <a:pt x="26" y="63"/>
                  <a:pt x="20" y="58"/>
                  <a:pt x="13" y="58"/>
                </a:cubicBezTo>
                <a:cubicBezTo>
                  <a:pt x="6" y="58"/>
                  <a:pt x="0" y="63"/>
                  <a:pt x="0" y="71"/>
                </a:cubicBezTo>
                <a:cubicBezTo>
                  <a:pt x="0" y="78"/>
                  <a:pt x="6" y="83"/>
                  <a:pt x="13" y="83"/>
                </a:cubicBezTo>
                <a:close/>
                <a:moveTo>
                  <a:pt x="304" y="142"/>
                </a:moveTo>
                <a:cubicBezTo>
                  <a:pt x="311" y="142"/>
                  <a:pt x="316" y="136"/>
                  <a:pt x="316" y="129"/>
                </a:cubicBezTo>
                <a:cubicBezTo>
                  <a:pt x="316" y="122"/>
                  <a:pt x="311" y="116"/>
                  <a:pt x="304" y="116"/>
                </a:cubicBezTo>
                <a:cubicBezTo>
                  <a:pt x="296" y="116"/>
                  <a:pt x="291" y="122"/>
                  <a:pt x="291" y="129"/>
                </a:cubicBezTo>
                <a:cubicBezTo>
                  <a:pt x="291" y="136"/>
                  <a:pt x="296" y="142"/>
                  <a:pt x="304" y="142"/>
                </a:cubicBezTo>
                <a:close/>
                <a:moveTo>
                  <a:pt x="245" y="142"/>
                </a:moveTo>
                <a:cubicBezTo>
                  <a:pt x="253" y="142"/>
                  <a:pt x="258" y="136"/>
                  <a:pt x="258" y="129"/>
                </a:cubicBezTo>
                <a:cubicBezTo>
                  <a:pt x="258" y="122"/>
                  <a:pt x="253" y="116"/>
                  <a:pt x="245" y="116"/>
                </a:cubicBezTo>
                <a:cubicBezTo>
                  <a:pt x="238" y="116"/>
                  <a:pt x="233" y="122"/>
                  <a:pt x="233" y="129"/>
                </a:cubicBezTo>
                <a:cubicBezTo>
                  <a:pt x="233" y="136"/>
                  <a:pt x="238" y="142"/>
                  <a:pt x="245" y="142"/>
                </a:cubicBezTo>
                <a:close/>
                <a:moveTo>
                  <a:pt x="187" y="142"/>
                </a:moveTo>
                <a:cubicBezTo>
                  <a:pt x="194" y="142"/>
                  <a:pt x="200" y="136"/>
                  <a:pt x="200" y="129"/>
                </a:cubicBezTo>
                <a:cubicBezTo>
                  <a:pt x="200" y="122"/>
                  <a:pt x="194" y="116"/>
                  <a:pt x="187" y="116"/>
                </a:cubicBezTo>
                <a:cubicBezTo>
                  <a:pt x="180" y="116"/>
                  <a:pt x="174" y="122"/>
                  <a:pt x="174" y="129"/>
                </a:cubicBezTo>
                <a:cubicBezTo>
                  <a:pt x="174" y="136"/>
                  <a:pt x="180" y="142"/>
                  <a:pt x="187" y="142"/>
                </a:cubicBezTo>
                <a:close/>
                <a:moveTo>
                  <a:pt x="129" y="142"/>
                </a:moveTo>
                <a:cubicBezTo>
                  <a:pt x="136" y="142"/>
                  <a:pt x="142" y="136"/>
                  <a:pt x="142" y="129"/>
                </a:cubicBezTo>
                <a:cubicBezTo>
                  <a:pt x="142" y="122"/>
                  <a:pt x="136" y="116"/>
                  <a:pt x="129" y="116"/>
                </a:cubicBezTo>
                <a:cubicBezTo>
                  <a:pt x="122" y="116"/>
                  <a:pt x="116" y="122"/>
                  <a:pt x="116" y="129"/>
                </a:cubicBezTo>
                <a:cubicBezTo>
                  <a:pt x="116" y="136"/>
                  <a:pt x="122" y="142"/>
                  <a:pt x="129" y="142"/>
                </a:cubicBezTo>
                <a:close/>
                <a:moveTo>
                  <a:pt x="71" y="142"/>
                </a:moveTo>
                <a:cubicBezTo>
                  <a:pt x="78" y="142"/>
                  <a:pt x="84" y="136"/>
                  <a:pt x="84" y="129"/>
                </a:cubicBezTo>
                <a:cubicBezTo>
                  <a:pt x="84" y="122"/>
                  <a:pt x="78" y="116"/>
                  <a:pt x="71" y="116"/>
                </a:cubicBezTo>
                <a:cubicBezTo>
                  <a:pt x="64" y="116"/>
                  <a:pt x="58" y="122"/>
                  <a:pt x="58" y="129"/>
                </a:cubicBezTo>
                <a:cubicBezTo>
                  <a:pt x="58" y="136"/>
                  <a:pt x="64" y="142"/>
                  <a:pt x="71" y="142"/>
                </a:cubicBezTo>
                <a:close/>
                <a:moveTo>
                  <a:pt x="13" y="142"/>
                </a:moveTo>
                <a:cubicBezTo>
                  <a:pt x="20" y="142"/>
                  <a:pt x="26" y="136"/>
                  <a:pt x="26" y="129"/>
                </a:cubicBezTo>
                <a:cubicBezTo>
                  <a:pt x="26" y="122"/>
                  <a:pt x="20" y="116"/>
                  <a:pt x="13" y="116"/>
                </a:cubicBezTo>
                <a:cubicBezTo>
                  <a:pt x="6" y="116"/>
                  <a:pt x="0" y="122"/>
                  <a:pt x="0" y="129"/>
                </a:cubicBezTo>
                <a:cubicBezTo>
                  <a:pt x="0" y="136"/>
                  <a:pt x="6" y="142"/>
                  <a:pt x="13" y="142"/>
                </a:cubicBezTo>
                <a:close/>
                <a:moveTo>
                  <a:pt x="304" y="200"/>
                </a:moveTo>
                <a:cubicBezTo>
                  <a:pt x="311" y="200"/>
                  <a:pt x="316" y="194"/>
                  <a:pt x="316" y="187"/>
                </a:cubicBezTo>
                <a:cubicBezTo>
                  <a:pt x="316" y="180"/>
                  <a:pt x="311" y="174"/>
                  <a:pt x="304" y="174"/>
                </a:cubicBezTo>
                <a:cubicBezTo>
                  <a:pt x="296" y="174"/>
                  <a:pt x="291" y="180"/>
                  <a:pt x="291" y="187"/>
                </a:cubicBezTo>
                <a:cubicBezTo>
                  <a:pt x="291" y="194"/>
                  <a:pt x="296" y="200"/>
                  <a:pt x="304" y="200"/>
                </a:cubicBezTo>
                <a:close/>
                <a:moveTo>
                  <a:pt x="245" y="200"/>
                </a:moveTo>
                <a:cubicBezTo>
                  <a:pt x="253" y="200"/>
                  <a:pt x="258" y="194"/>
                  <a:pt x="258" y="187"/>
                </a:cubicBezTo>
                <a:cubicBezTo>
                  <a:pt x="258" y="180"/>
                  <a:pt x="253" y="174"/>
                  <a:pt x="245" y="174"/>
                </a:cubicBezTo>
                <a:cubicBezTo>
                  <a:pt x="238" y="174"/>
                  <a:pt x="233" y="180"/>
                  <a:pt x="233" y="187"/>
                </a:cubicBezTo>
                <a:cubicBezTo>
                  <a:pt x="233" y="194"/>
                  <a:pt x="238" y="200"/>
                  <a:pt x="245" y="200"/>
                </a:cubicBezTo>
                <a:close/>
                <a:moveTo>
                  <a:pt x="362" y="25"/>
                </a:moveTo>
                <a:cubicBezTo>
                  <a:pt x="369" y="25"/>
                  <a:pt x="375" y="20"/>
                  <a:pt x="375" y="12"/>
                </a:cubicBezTo>
                <a:cubicBezTo>
                  <a:pt x="375" y="5"/>
                  <a:pt x="369" y="0"/>
                  <a:pt x="362" y="0"/>
                </a:cubicBezTo>
                <a:cubicBezTo>
                  <a:pt x="355" y="0"/>
                  <a:pt x="349" y="5"/>
                  <a:pt x="349" y="12"/>
                </a:cubicBezTo>
                <a:cubicBezTo>
                  <a:pt x="349" y="20"/>
                  <a:pt x="355" y="25"/>
                  <a:pt x="362" y="25"/>
                </a:cubicBezTo>
                <a:close/>
                <a:moveTo>
                  <a:pt x="362" y="83"/>
                </a:moveTo>
                <a:cubicBezTo>
                  <a:pt x="369" y="83"/>
                  <a:pt x="375" y="78"/>
                  <a:pt x="375" y="71"/>
                </a:cubicBezTo>
                <a:cubicBezTo>
                  <a:pt x="375" y="63"/>
                  <a:pt x="369" y="58"/>
                  <a:pt x="362" y="58"/>
                </a:cubicBezTo>
                <a:cubicBezTo>
                  <a:pt x="355" y="58"/>
                  <a:pt x="349" y="63"/>
                  <a:pt x="349" y="71"/>
                </a:cubicBezTo>
                <a:cubicBezTo>
                  <a:pt x="349" y="78"/>
                  <a:pt x="355" y="83"/>
                  <a:pt x="362" y="83"/>
                </a:cubicBezTo>
                <a:close/>
                <a:moveTo>
                  <a:pt x="362" y="142"/>
                </a:moveTo>
                <a:cubicBezTo>
                  <a:pt x="369" y="142"/>
                  <a:pt x="375" y="136"/>
                  <a:pt x="375" y="129"/>
                </a:cubicBezTo>
                <a:cubicBezTo>
                  <a:pt x="375" y="122"/>
                  <a:pt x="369" y="116"/>
                  <a:pt x="362" y="116"/>
                </a:cubicBezTo>
                <a:cubicBezTo>
                  <a:pt x="355" y="116"/>
                  <a:pt x="349" y="122"/>
                  <a:pt x="349" y="129"/>
                </a:cubicBezTo>
                <a:cubicBezTo>
                  <a:pt x="349" y="136"/>
                  <a:pt x="355" y="142"/>
                  <a:pt x="362" y="142"/>
                </a:cubicBezTo>
                <a:close/>
                <a:moveTo>
                  <a:pt x="362" y="200"/>
                </a:moveTo>
                <a:cubicBezTo>
                  <a:pt x="369" y="200"/>
                  <a:pt x="375" y="194"/>
                  <a:pt x="375" y="187"/>
                </a:cubicBezTo>
                <a:cubicBezTo>
                  <a:pt x="375" y="180"/>
                  <a:pt x="369" y="174"/>
                  <a:pt x="362" y="174"/>
                </a:cubicBezTo>
                <a:cubicBezTo>
                  <a:pt x="355" y="174"/>
                  <a:pt x="349" y="180"/>
                  <a:pt x="349" y="187"/>
                </a:cubicBezTo>
                <a:cubicBezTo>
                  <a:pt x="349" y="194"/>
                  <a:pt x="355" y="200"/>
                  <a:pt x="362" y="200"/>
                </a:cubicBezTo>
                <a:close/>
                <a:moveTo>
                  <a:pt x="420" y="25"/>
                </a:moveTo>
                <a:cubicBezTo>
                  <a:pt x="427" y="25"/>
                  <a:pt x="433" y="20"/>
                  <a:pt x="433" y="12"/>
                </a:cubicBezTo>
                <a:cubicBezTo>
                  <a:pt x="433" y="5"/>
                  <a:pt x="427" y="0"/>
                  <a:pt x="420" y="0"/>
                </a:cubicBezTo>
                <a:cubicBezTo>
                  <a:pt x="413" y="0"/>
                  <a:pt x="407" y="5"/>
                  <a:pt x="407" y="12"/>
                </a:cubicBezTo>
                <a:cubicBezTo>
                  <a:pt x="407" y="20"/>
                  <a:pt x="413" y="25"/>
                  <a:pt x="420" y="25"/>
                </a:cubicBezTo>
                <a:close/>
                <a:moveTo>
                  <a:pt x="420" y="83"/>
                </a:moveTo>
                <a:cubicBezTo>
                  <a:pt x="427" y="83"/>
                  <a:pt x="433" y="78"/>
                  <a:pt x="433" y="71"/>
                </a:cubicBezTo>
                <a:cubicBezTo>
                  <a:pt x="433" y="63"/>
                  <a:pt x="427" y="58"/>
                  <a:pt x="420" y="58"/>
                </a:cubicBezTo>
                <a:cubicBezTo>
                  <a:pt x="413" y="58"/>
                  <a:pt x="407" y="63"/>
                  <a:pt x="407" y="71"/>
                </a:cubicBezTo>
                <a:cubicBezTo>
                  <a:pt x="407" y="78"/>
                  <a:pt x="413" y="83"/>
                  <a:pt x="420" y="83"/>
                </a:cubicBezTo>
                <a:close/>
                <a:moveTo>
                  <a:pt x="420" y="142"/>
                </a:moveTo>
                <a:cubicBezTo>
                  <a:pt x="427" y="142"/>
                  <a:pt x="433" y="136"/>
                  <a:pt x="433" y="129"/>
                </a:cubicBezTo>
                <a:cubicBezTo>
                  <a:pt x="433" y="122"/>
                  <a:pt x="427" y="116"/>
                  <a:pt x="420" y="116"/>
                </a:cubicBezTo>
                <a:cubicBezTo>
                  <a:pt x="413" y="116"/>
                  <a:pt x="407" y="122"/>
                  <a:pt x="407" y="129"/>
                </a:cubicBezTo>
                <a:cubicBezTo>
                  <a:pt x="407" y="136"/>
                  <a:pt x="413" y="142"/>
                  <a:pt x="420" y="142"/>
                </a:cubicBezTo>
                <a:close/>
                <a:moveTo>
                  <a:pt x="420" y="200"/>
                </a:moveTo>
                <a:cubicBezTo>
                  <a:pt x="427" y="200"/>
                  <a:pt x="433" y="194"/>
                  <a:pt x="433" y="187"/>
                </a:cubicBezTo>
                <a:cubicBezTo>
                  <a:pt x="433" y="180"/>
                  <a:pt x="427" y="174"/>
                  <a:pt x="420" y="174"/>
                </a:cubicBezTo>
                <a:cubicBezTo>
                  <a:pt x="413" y="174"/>
                  <a:pt x="407" y="180"/>
                  <a:pt x="407" y="187"/>
                </a:cubicBezTo>
                <a:cubicBezTo>
                  <a:pt x="407" y="194"/>
                  <a:pt x="413" y="200"/>
                  <a:pt x="420" y="200"/>
                </a:cubicBezTo>
                <a:close/>
                <a:moveTo>
                  <a:pt x="187" y="200"/>
                </a:moveTo>
                <a:cubicBezTo>
                  <a:pt x="194" y="200"/>
                  <a:pt x="200" y="194"/>
                  <a:pt x="200" y="187"/>
                </a:cubicBezTo>
                <a:cubicBezTo>
                  <a:pt x="200" y="180"/>
                  <a:pt x="194" y="174"/>
                  <a:pt x="187" y="174"/>
                </a:cubicBezTo>
                <a:cubicBezTo>
                  <a:pt x="180" y="174"/>
                  <a:pt x="174" y="180"/>
                  <a:pt x="174" y="187"/>
                </a:cubicBezTo>
                <a:cubicBezTo>
                  <a:pt x="174" y="194"/>
                  <a:pt x="180" y="200"/>
                  <a:pt x="187" y="200"/>
                </a:cubicBezTo>
                <a:close/>
                <a:moveTo>
                  <a:pt x="129" y="200"/>
                </a:moveTo>
                <a:cubicBezTo>
                  <a:pt x="136" y="200"/>
                  <a:pt x="142" y="194"/>
                  <a:pt x="142" y="187"/>
                </a:cubicBezTo>
                <a:cubicBezTo>
                  <a:pt x="142" y="180"/>
                  <a:pt x="136" y="174"/>
                  <a:pt x="129" y="174"/>
                </a:cubicBezTo>
                <a:cubicBezTo>
                  <a:pt x="122" y="174"/>
                  <a:pt x="116" y="180"/>
                  <a:pt x="116" y="187"/>
                </a:cubicBezTo>
                <a:cubicBezTo>
                  <a:pt x="116" y="194"/>
                  <a:pt x="122" y="200"/>
                  <a:pt x="129" y="200"/>
                </a:cubicBezTo>
                <a:close/>
                <a:moveTo>
                  <a:pt x="71" y="200"/>
                </a:moveTo>
                <a:cubicBezTo>
                  <a:pt x="78" y="200"/>
                  <a:pt x="84" y="194"/>
                  <a:pt x="84" y="187"/>
                </a:cubicBezTo>
                <a:cubicBezTo>
                  <a:pt x="84" y="180"/>
                  <a:pt x="78" y="174"/>
                  <a:pt x="71" y="174"/>
                </a:cubicBezTo>
                <a:cubicBezTo>
                  <a:pt x="64" y="174"/>
                  <a:pt x="58" y="180"/>
                  <a:pt x="58" y="187"/>
                </a:cubicBezTo>
                <a:cubicBezTo>
                  <a:pt x="58" y="194"/>
                  <a:pt x="64" y="200"/>
                  <a:pt x="71" y="200"/>
                </a:cubicBezTo>
                <a:close/>
                <a:moveTo>
                  <a:pt x="13" y="200"/>
                </a:moveTo>
                <a:cubicBezTo>
                  <a:pt x="20" y="200"/>
                  <a:pt x="26" y="194"/>
                  <a:pt x="26" y="187"/>
                </a:cubicBezTo>
                <a:cubicBezTo>
                  <a:pt x="26" y="180"/>
                  <a:pt x="20" y="174"/>
                  <a:pt x="13" y="174"/>
                </a:cubicBezTo>
                <a:cubicBezTo>
                  <a:pt x="6" y="174"/>
                  <a:pt x="0" y="180"/>
                  <a:pt x="0" y="187"/>
                </a:cubicBezTo>
                <a:cubicBezTo>
                  <a:pt x="0" y="194"/>
                  <a:pt x="6" y="200"/>
                  <a:pt x="13" y="200"/>
                </a:cubicBezTo>
                <a:close/>
              </a:path>
            </a:pathLst>
          </a:custGeom>
          <a:solidFill>
            <a:srgbClr val="64BD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anrope SemiBold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-30547" y="0"/>
            <a:ext cx="12222546" cy="6868432"/>
            <a:chOff x="0" y="-98004"/>
            <a:chExt cx="12192383" cy="6966585"/>
          </a:xfrm>
        </p:grpSpPr>
        <p:sp>
          <p:nvSpPr>
            <p:cNvPr id="1038" name="矩形 103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Manrope SemiBold" charset="0"/>
              </a:endParaRPr>
            </a:p>
          </p:txBody>
        </p:sp>
        <p:pic>
          <p:nvPicPr>
            <p:cNvPr id="1030" name="图形 102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19775" y="6229350"/>
              <a:ext cx="2724150" cy="628650"/>
            </a:xfrm>
            <a:prstGeom prst="rect">
              <a:avLst/>
            </a:prstGeom>
          </p:spPr>
        </p:pic>
        <p:sp>
          <p:nvSpPr>
            <p:cNvPr id="1029" name="矩形: 单圆角 1028"/>
            <p:cNvSpPr/>
            <p:nvPr/>
          </p:nvSpPr>
          <p:spPr>
            <a:xfrm flipH="1" flipV="1">
              <a:off x="6519991" y="-98004"/>
              <a:ext cx="5672392" cy="6966585"/>
            </a:xfrm>
            <a:prstGeom prst="round1Rect">
              <a:avLst>
                <a:gd name="adj" fmla="val 27112"/>
              </a:avLst>
            </a:prstGeom>
            <a:solidFill>
              <a:srgbClr val="827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anrope SemiBold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78435" y="217488"/>
              <a:ext cx="317500" cy="317500"/>
            </a:xfrm>
            <a:prstGeom prst="rect">
              <a:avLst/>
            </a:prstGeom>
            <a:solidFill>
              <a:srgbClr val="64B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anrope SemiBold" charset="0"/>
              </a:endParaRPr>
            </a:p>
          </p:txBody>
        </p:sp>
        <p:sp>
          <p:nvSpPr>
            <p:cNvPr id="1024" name="Rectangle 32"/>
            <p:cNvSpPr>
              <a:spLocks noChangeArrowheads="1"/>
            </p:cNvSpPr>
            <p:nvPr/>
          </p:nvSpPr>
          <p:spPr bwMode="auto">
            <a:xfrm>
              <a:off x="5661025" y="4367213"/>
              <a:ext cx="3175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anrope SemiBold" charset="0"/>
              </a:endParaRPr>
            </a:p>
          </p:txBody>
        </p:sp>
        <p:pic>
          <p:nvPicPr>
            <p:cNvPr id="1033" name="图形 1032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6267450"/>
              <a:ext cx="866775" cy="590550"/>
            </a:xfrm>
            <a:prstGeom prst="rect">
              <a:avLst/>
            </a:prstGeom>
          </p:spPr>
        </p:pic>
        <p:pic>
          <p:nvPicPr>
            <p:cNvPr id="1034" name="图形 1033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0537" y="6537861"/>
              <a:ext cx="752475" cy="200025"/>
            </a:xfrm>
            <a:prstGeom prst="rect">
              <a:avLst/>
            </a:prstGeom>
          </p:spPr>
        </p:pic>
      </p:grpSp>
      <p:cxnSp>
        <p:nvCxnSpPr>
          <p:cNvPr id="34" name="直接连接符 33"/>
          <p:cNvCxnSpPr/>
          <p:nvPr/>
        </p:nvCxnSpPr>
        <p:spPr>
          <a:xfrm flipV="1">
            <a:off x="6416319" y="2289750"/>
            <a:ext cx="3022600" cy="158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357826" y="2541335"/>
            <a:ext cx="5322570" cy="37344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 </a:t>
            </a:r>
            <a:r>
              <a:rPr lang="en-US" altLang="ru-RU" i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Higher Education: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ru-RU" altLang="en-US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So far,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meetings have been held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with graduates of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7 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higher education institutions in the current academic year. </a:t>
            </a:r>
          </a:p>
          <a:p>
            <a:pPr>
              <a:lnSpc>
                <a:spcPct val="150000"/>
              </a:lnSpc>
            </a:pP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a)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In the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2024/2025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academic year, a total of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7,579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students from these 7 higher education institutions will graduate. Of these,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5,367 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are from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Andijan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. </a:t>
            </a:r>
          </a:p>
        </p:txBody>
      </p:sp>
      <p:sp>
        <p:nvSpPr>
          <p:cNvPr id="4" name="文本框 17"/>
          <p:cNvSpPr txBox="1"/>
          <p:nvPr/>
        </p:nvSpPr>
        <p:spPr>
          <a:xfrm flipH="1">
            <a:off x="6280785" y="785495"/>
            <a:ext cx="5380990" cy="12922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ru-RU" sz="28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K. Komilov, M. Madazimov, rectors of Higher Educational Institutions – report</a:t>
            </a:r>
            <a:endParaRPr lang="en-US" altLang="ru-RU" sz="2800" b="1" dirty="0">
              <a:solidFill>
                <a:schemeClr val="tx1"/>
              </a:solidFill>
              <a:latin typeface="Cambria" panose="02040503050406030204" charset="0"/>
              <a:ea typeface="MuseoModerno Black" pitchFamily="2" charset="0"/>
              <a:cs typeface="Cambria" panose="02040503050406030204" charset="0"/>
              <a:sym typeface="+mn-ea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38557896"/>
              </p:ext>
            </p:extLst>
          </p:nvPr>
        </p:nvGraphicFramePr>
        <p:xfrm>
          <a:off x="260985" y="621030"/>
          <a:ext cx="5501005" cy="496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Текстовое поле 8"/>
          <p:cNvSpPr txBox="1"/>
          <p:nvPr/>
        </p:nvSpPr>
        <p:spPr>
          <a:xfrm>
            <a:off x="116840" y="2414270"/>
            <a:ext cx="1400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000">
                <a:latin typeface="Cambria" panose="02040503050406030204" charset="0"/>
                <a:cs typeface="Cambria" panose="02040503050406030204" charset="0"/>
              </a:rPr>
              <a:t>Other Regions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329430" y="3695065"/>
            <a:ext cx="1334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000">
                <a:latin typeface="Cambria" panose="02040503050406030204" charset="0"/>
                <a:cs typeface="Cambria" panose="02040503050406030204" charset="0"/>
              </a:rPr>
              <a:t>Residents of Andijan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840230" y="2947035"/>
            <a:ext cx="793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2,212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817495" y="4228465"/>
            <a:ext cx="1146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5,367</a:t>
            </a:r>
          </a:p>
        </p:txBody>
      </p:sp>
      <p:cxnSp>
        <p:nvCxnSpPr>
          <p:cNvPr id="13" name="Прямое соединение 12"/>
          <p:cNvCxnSpPr>
            <a:stCxn id="11" idx="1"/>
          </p:cNvCxnSpPr>
          <p:nvPr/>
        </p:nvCxnSpPr>
        <p:spPr>
          <a:xfrm flipH="1">
            <a:off x="220345" y="3115945"/>
            <a:ext cx="1619885" cy="19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Прямое соединение 13"/>
          <p:cNvCxnSpPr/>
          <p:nvPr/>
        </p:nvCxnSpPr>
        <p:spPr>
          <a:xfrm flipH="1">
            <a:off x="3531870" y="4397375"/>
            <a:ext cx="1996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Текстовое поле 14"/>
          <p:cNvSpPr txBox="1"/>
          <p:nvPr/>
        </p:nvSpPr>
        <p:spPr>
          <a:xfrm>
            <a:off x="116840" y="3253740"/>
            <a:ext cx="11709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29.2 %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4641215" y="4470400"/>
            <a:ext cx="10452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70.8 %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17"/>
          <p:cNvSpPr txBox="1"/>
          <p:nvPr/>
        </p:nvSpPr>
        <p:spPr>
          <a:xfrm flipH="1">
            <a:off x="1046702" y="305173"/>
            <a:ext cx="6402392" cy="5835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CN" sz="3200" dirty="0">
                <a:solidFill>
                  <a:srgbClr val="82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Moderno Black" pitchFamily="2" charset="0"/>
                <a:ea typeface="MuseoModerno Black" pitchFamily="2" charset="0"/>
                <a:cs typeface="Manrope SemiBold" charset="0"/>
              </a:rPr>
              <a:t>Dual Education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99520" y="1021318"/>
            <a:ext cx="10124189" cy="5365021"/>
            <a:chOff x="835339" y="1711141"/>
            <a:chExt cx="9550797" cy="5061169"/>
          </a:xfrm>
        </p:grpSpPr>
        <p:sp>
          <p:nvSpPr>
            <p:cNvPr id="5" name="椭圆 4"/>
            <p:cNvSpPr/>
            <p:nvPr/>
          </p:nvSpPr>
          <p:spPr>
            <a:xfrm>
              <a:off x="7558774" y="6105424"/>
              <a:ext cx="666750" cy="666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8638878" y="6105424"/>
              <a:ext cx="666750" cy="666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719409" y="6105583"/>
              <a:ext cx="666727" cy="6667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339" y="1711141"/>
              <a:ext cx="5707974" cy="47617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  Based on </a:t>
              </a:r>
              <a:r>
                <a:rPr lang="en-US" altLang="ru-RU" b="1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the assigned task</a:t>
              </a: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, to organize the educational process of the graduating students of these 7 higher education institutions</a:t>
              </a:r>
              <a:r>
                <a:rPr lang="en-US" altLang="ru-RU" b="1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 in the form of dual education</a:t>
              </a: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, they have been assigned to large industrial enterprises, organizations, and educational institutions in the region, and currently, </a:t>
              </a:r>
              <a:r>
                <a:rPr lang="en-US" altLang="ru-RU" b="1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7,018</a:t>
              </a: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 graduates (92.6%) have been </a:t>
              </a:r>
              <a:r>
                <a:rPr lang="en-US" altLang="ru-RU" b="1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involved</a:t>
              </a: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. (On any given day, 60-65% of students are studying in the dual education format).</a:t>
              </a:r>
            </a:p>
            <a:p>
              <a:pPr>
                <a:lnSpc>
                  <a:spcPct val="150000"/>
                </a:lnSpc>
              </a:pP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  Currently, </a:t>
              </a:r>
              <a:r>
                <a:rPr lang="en-US" altLang="ru-RU" b="1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3,845 </a:t>
              </a: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graduates (50.7%) are working in production and private enterprises and educational institutions in the region, as well as on </a:t>
              </a:r>
              <a:r>
                <a:rPr lang="en-US" altLang="ru-RU" b="1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a contractual basis</a:t>
              </a: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, and </a:t>
              </a:r>
              <a:r>
                <a:rPr lang="en-US" altLang="ru-RU" b="1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1,050</a:t>
              </a: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 students are working </a:t>
              </a:r>
              <a:r>
                <a:rPr lang="en-US" altLang="ru-RU" b="1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as interns</a:t>
              </a:r>
              <a:r>
                <a:rPr lang="en-US" altLang="ru-RU" dirty="0">
                  <a:ln w="19050">
                    <a:noFill/>
                  </a:ln>
                  <a:solidFill>
                    <a:schemeClr val="tx1"/>
                  </a:solidFill>
                  <a:effectLst/>
                  <a:latin typeface="Cambria" panose="02040503050406030204" charset="0"/>
                  <a:ea typeface="Manrope SemiBold" charset="0"/>
                  <a:cs typeface="Cambria" panose="02040503050406030204" charset="0"/>
                </a:rPr>
                <a:t> under a contract.</a:t>
              </a:r>
            </a:p>
          </p:txBody>
        </p:sp>
        <p:sp>
          <p:nvSpPr>
            <p:cNvPr id="9" name="Oval 2"/>
            <p:cNvSpPr/>
            <p:nvPr/>
          </p:nvSpPr>
          <p:spPr>
            <a:xfrm>
              <a:off x="7766907" y="6284685"/>
              <a:ext cx="276843" cy="277079"/>
            </a:xfrm>
            <a:custGeom>
              <a:avLst/>
              <a:gdLst>
                <a:gd name="T0" fmla="*/ 11700 w 12252"/>
                <a:gd name="T1" fmla="*/ 3571 h 12260"/>
                <a:gd name="T2" fmla="*/ 11651 w 12252"/>
                <a:gd name="T3" fmla="*/ 3644 h 12260"/>
                <a:gd name="T4" fmla="*/ 4210 w 12252"/>
                <a:gd name="T5" fmla="*/ 11086 h 12260"/>
                <a:gd name="T6" fmla="*/ 4083 w 12252"/>
                <a:gd name="T7" fmla="*/ 11201 h 12260"/>
                <a:gd name="T8" fmla="*/ 389 w 12252"/>
                <a:gd name="T9" fmla="*/ 12236 h 12260"/>
                <a:gd name="T10" fmla="*/ 364 w 12252"/>
                <a:gd name="T11" fmla="*/ 12243 h 12260"/>
                <a:gd name="T12" fmla="*/ 352 w 12252"/>
                <a:gd name="T13" fmla="*/ 12247 h 12260"/>
                <a:gd name="T14" fmla="*/ 345 w 12252"/>
                <a:gd name="T15" fmla="*/ 12248 h 12260"/>
                <a:gd name="T16" fmla="*/ 269 w 12252"/>
                <a:gd name="T17" fmla="*/ 12260 h 12260"/>
                <a:gd name="T18" fmla="*/ 194 w 12252"/>
                <a:gd name="T19" fmla="*/ 12249 h 12260"/>
                <a:gd name="T20" fmla="*/ 177 w 12252"/>
                <a:gd name="T21" fmla="*/ 12246 h 12260"/>
                <a:gd name="T22" fmla="*/ 172 w 12252"/>
                <a:gd name="T23" fmla="*/ 12243 h 12260"/>
                <a:gd name="T24" fmla="*/ 108 w 12252"/>
                <a:gd name="T25" fmla="*/ 12205 h 12260"/>
                <a:gd name="T26" fmla="*/ 78 w 12252"/>
                <a:gd name="T27" fmla="*/ 12182 h 12260"/>
                <a:gd name="T28" fmla="*/ 55 w 12252"/>
                <a:gd name="T29" fmla="*/ 12152 h 12260"/>
                <a:gd name="T30" fmla="*/ 17 w 12252"/>
                <a:gd name="T31" fmla="*/ 12088 h 12260"/>
                <a:gd name="T32" fmla="*/ 14 w 12252"/>
                <a:gd name="T33" fmla="*/ 12083 h 12260"/>
                <a:gd name="T34" fmla="*/ 11 w 12252"/>
                <a:gd name="T35" fmla="*/ 12066 h 12260"/>
                <a:gd name="T36" fmla="*/ 0 w 12252"/>
                <a:gd name="T37" fmla="*/ 11991 h 12260"/>
                <a:gd name="T38" fmla="*/ 12 w 12252"/>
                <a:gd name="T39" fmla="*/ 11915 h 12260"/>
                <a:gd name="T40" fmla="*/ 13 w 12252"/>
                <a:gd name="T41" fmla="*/ 11909 h 12260"/>
                <a:gd name="T42" fmla="*/ 17 w 12252"/>
                <a:gd name="T43" fmla="*/ 11896 h 12260"/>
                <a:gd name="T44" fmla="*/ 24 w 12252"/>
                <a:gd name="T45" fmla="*/ 11871 h 12260"/>
                <a:gd name="T46" fmla="*/ 1059 w 12252"/>
                <a:gd name="T47" fmla="*/ 8177 h 12260"/>
                <a:gd name="T48" fmla="*/ 1174 w 12252"/>
                <a:gd name="T49" fmla="*/ 8050 h 12260"/>
                <a:gd name="T50" fmla="*/ 8502 w 12252"/>
                <a:gd name="T51" fmla="*/ 722 h 12260"/>
                <a:gd name="T52" fmla="*/ 8536 w 12252"/>
                <a:gd name="T53" fmla="*/ 688 h 12260"/>
                <a:gd name="T54" fmla="*/ 8616 w 12252"/>
                <a:gd name="T55" fmla="*/ 609 h 12260"/>
                <a:gd name="T56" fmla="*/ 8629 w 12252"/>
                <a:gd name="T57" fmla="*/ 600 h 12260"/>
                <a:gd name="T58" fmla="*/ 10106 w 12252"/>
                <a:gd name="T59" fmla="*/ 0 h 12260"/>
                <a:gd name="T60" fmla="*/ 12252 w 12252"/>
                <a:gd name="T61" fmla="*/ 2146 h 12260"/>
                <a:gd name="T62" fmla="*/ 11700 w 12252"/>
                <a:gd name="T63" fmla="*/ 3571 h 12260"/>
                <a:gd name="T64" fmla="*/ 10692 w 12252"/>
                <a:gd name="T65" fmla="*/ 3866 h 12260"/>
                <a:gd name="T66" fmla="*/ 9727 w 12252"/>
                <a:gd name="T67" fmla="*/ 2901 h 12260"/>
                <a:gd name="T68" fmla="*/ 3423 w 12252"/>
                <a:gd name="T69" fmla="*/ 9206 h 12260"/>
                <a:gd name="T70" fmla="*/ 3428 w 12252"/>
                <a:gd name="T71" fmla="*/ 9211 h 12260"/>
                <a:gd name="T72" fmla="*/ 4061 w 12252"/>
                <a:gd name="T73" fmla="*/ 10498 h 12260"/>
                <a:gd name="T74" fmla="*/ 10692 w 12252"/>
                <a:gd name="T75" fmla="*/ 3866 h 12260"/>
                <a:gd name="T76" fmla="*/ 668 w 12252"/>
                <a:gd name="T77" fmla="*/ 11592 h 12260"/>
                <a:gd name="T78" fmla="*/ 1411 w 12252"/>
                <a:gd name="T79" fmla="*/ 11385 h 12260"/>
                <a:gd name="T80" fmla="*/ 876 w 12252"/>
                <a:gd name="T81" fmla="*/ 10850 h 12260"/>
                <a:gd name="T82" fmla="*/ 668 w 12252"/>
                <a:gd name="T83" fmla="*/ 11592 h 12260"/>
                <a:gd name="T84" fmla="*/ 1037 w 12252"/>
                <a:gd name="T85" fmla="*/ 10274 h 12260"/>
                <a:gd name="T86" fmla="*/ 1986 w 12252"/>
                <a:gd name="T87" fmla="*/ 11223 h 12260"/>
                <a:gd name="T88" fmla="*/ 3618 w 12252"/>
                <a:gd name="T89" fmla="*/ 10766 h 12260"/>
                <a:gd name="T90" fmla="*/ 2927 w 12252"/>
                <a:gd name="T91" fmla="*/ 9333 h 12260"/>
                <a:gd name="T92" fmla="*/ 1494 w 12252"/>
                <a:gd name="T93" fmla="*/ 8642 h 12260"/>
                <a:gd name="T94" fmla="*/ 1037 w 12252"/>
                <a:gd name="T95" fmla="*/ 10274 h 12260"/>
                <a:gd name="T96" fmla="*/ 3050 w 12252"/>
                <a:gd name="T97" fmla="*/ 8833 h 12260"/>
                <a:gd name="T98" fmla="*/ 3055 w 12252"/>
                <a:gd name="T99" fmla="*/ 8838 h 12260"/>
                <a:gd name="T100" fmla="*/ 9359 w 12252"/>
                <a:gd name="T101" fmla="*/ 2533 h 12260"/>
                <a:gd name="T102" fmla="*/ 8394 w 12252"/>
                <a:gd name="T103" fmla="*/ 1568 h 12260"/>
                <a:gd name="T104" fmla="*/ 1762 w 12252"/>
                <a:gd name="T105" fmla="*/ 8199 h 12260"/>
                <a:gd name="T106" fmla="*/ 3050 w 12252"/>
                <a:gd name="T107" fmla="*/ 8833 h 12260"/>
                <a:gd name="T108" fmla="*/ 10098 w 12252"/>
                <a:gd name="T109" fmla="*/ 533 h 12260"/>
                <a:gd name="T110" fmla="*/ 8901 w 12252"/>
                <a:gd name="T111" fmla="*/ 1065 h 12260"/>
                <a:gd name="T112" fmla="*/ 8899 w 12252"/>
                <a:gd name="T113" fmla="*/ 1063 h 12260"/>
                <a:gd name="T114" fmla="*/ 8762 w 12252"/>
                <a:gd name="T115" fmla="*/ 1200 h 12260"/>
                <a:gd name="T116" fmla="*/ 11061 w 12252"/>
                <a:gd name="T117" fmla="*/ 3498 h 12260"/>
                <a:gd name="T118" fmla="*/ 11201 w 12252"/>
                <a:gd name="T119" fmla="*/ 3357 h 12260"/>
                <a:gd name="T120" fmla="*/ 11200 w 12252"/>
                <a:gd name="T121" fmla="*/ 3356 h 12260"/>
                <a:gd name="T122" fmla="*/ 11727 w 12252"/>
                <a:gd name="T123" fmla="*/ 2162 h 12260"/>
                <a:gd name="T124" fmla="*/ 10098 w 12252"/>
                <a:gd name="T125" fmla="*/ 533 h 1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52" h="12260">
                  <a:moveTo>
                    <a:pt x="11700" y="3571"/>
                  </a:moveTo>
                  <a:cubicBezTo>
                    <a:pt x="11688" y="3598"/>
                    <a:pt x="11672" y="3623"/>
                    <a:pt x="11651" y="3644"/>
                  </a:cubicBezTo>
                  <a:lnTo>
                    <a:pt x="4210" y="11086"/>
                  </a:lnTo>
                  <a:cubicBezTo>
                    <a:pt x="4182" y="11138"/>
                    <a:pt x="4137" y="11179"/>
                    <a:pt x="4083" y="11201"/>
                  </a:cubicBezTo>
                  <a:lnTo>
                    <a:pt x="389" y="12236"/>
                  </a:lnTo>
                  <a:cubicBezTo>
                    <a:pt x="381" y="12240"/>
                    <a:pt x="373" y="12240"/>
                    <a:pt x="364" y="12243"/>
                  </a:cubicBezTo>
                  <a:lnTo>
                    <a:pt x="352" y="12247"/>
                  </a:lnTo>
                  <a:cubicBezTo>
                    <a:pt x="349" y="12247"/>
                    <a:pt x="347" y="12247"/>
                    <a:pt x="345" y="12248"/>
                  </a:cubicBezTo>
                  <a:cubicBezTo>
                    <a:pt x="320" y="12255"/>
                    <a:pt x="295" y="12259"/>
                    <a:pt x="269" y="12260"/>
                  </a:cubicBezTo>
                  <a:cubicBezTo>
                    <a:pt x="243" y="12260"/>
                    <a:pt x="218" y="12256"/>
                    <a:pt x="194" y="12249"/>
                  </a:cubicBezTo>
                  <a:cubicBezTo>
                    <a:pt x="188" y="12247"/>
                    <a:pt x="183" y="12248"/>
                    <a:pt x="177" y="12246"/>
                  </a:cubicBezTo>
                  <a:cubicBezTo>
                    <a:pt x="175" y="12246"/>
                    <a:pt x="174" y="12244"/>
                    <a:pt x="172" y="12243"/>
                  </a:cubicBezTo>
                  <a:cubicBezTo>
                    <a:pt x="149" y="12234"/>
                    <a:pt x="127" y="12221"/>
                    <a:pt x="108" y="12205"/>
                  </a:cubicBezTo>
                  <a:cubicBezTo>
                    <a:pt x="97" y="12198"/>
                    <a:pt x="86" y="12191"/>
                    <a:pt x="78" y="12182"/>
                  </a:cubicBezTo>
                  <a:cubicBezTo>
                    <a:pt x="69" y="12174"/>
                    <a:pt x="62" y="12163"/>
                    <a:pt x="55" y="12152"/>
                  </a:cubicBezTo>
                  <a:cubicBezTo>
                    <a:pt x="39" y="12133"/>
                    <a:pt x="26" y="12111"/>
                    <a:pt x="17" y="12088"/>
                  </a:cubicBezTo>
                  <a:cubicBezTo>
                    <a:pt x="16" y="12086"/>
                    <a:pt x="14" y="12085"/>
                    <a:pt x="14" y="12083"/>
                  </a:cubicBezTo>
                  <a:cubicBezTo>
                    <a:pt x="12" y="12077"/>
                    <a:pt x="13" y="12072"/>
                    <a:pt x="11" y="12066"/>
                  </a:cubicBezTo>
                  <a:cubicBezTo>
                    <a:pt x="4" y="12042"/>
                    <a:pt x="0" y="12017"/>
                    <a:pt x="0" y="11991"/>
                  </a:cubicBezTo>
                  <a:cubicBezTo>
                    <a:pt x="0" y="11965"/>
                    <a:pt x="6" y="11940"/>
                    <a:pt x="12" y="11915"/>
                  </a:cubicBezTo>
                  <a:cubicBezTo>
                    <a:pt x="13" y="11913"/>
                    <a:pt x="13" y="11911"/>
                    <a:pt x="13" y="11909"/>
                  </a:cubicBezTo>
                  <a:lnTo>
                    <a:pt x="17" y="11896"/>
                  </a:lnTo>
                  <a:cubicBezTo>
                    <a:pt x="20" y="11888"/>
                    <a:pt x="21" y="11879"/>
                    <a:pt x="24" y="11871"/>
                  </a:cubicBezTo>
                  <a:lnTo>
                    <a:pt x="1059" y="8177"/>
                  </a:lnTo>
                  <a:cubicBezTo>
                    <a:pt x="1081" y="8119"/>
                    <a:pt x="1124" y="8080"/>
                    <a:pt x="1174" y="8050"/>
                  </a:cubicBezTo>
                  <a:lnTo>
                    <a:pt x="8502" y="722"/>
                  </a:lnTo>
                  <a:cubicBezTo>
                    <a:pt x="8513" y="710"/>
                    <a:pt x="8525" y="700"/>
                    <a:pt x="8536" y="688"/>
                  </a:cubicBezTo>
                  <a:lnTo>
                    <a:pt x="8616" y="609"/>
                  </a:lnTo>
                  <a:cubicBezTo>
                    <a:pt x="8620" y="605"/>
                    <a:pt x="8625" y="603"/>
                    <a:pt x="8629" y="600"/>
                  </a:cubicBezTo>
                  <a:cubicBezTo>
                    <a:pt x="9014" y="232"/>
                    <a:pt x="9531" y="0"/>
                    <a:pt x="10106" y="0"/>
                  </a:cubicBezTo>
                  <a:cubicBezTo>
                    <a:pt x="11292" y="0"/>
                    <a:pt x="12252" y="960"/>
                    <a:pt x="12252" y="2146"/>
                  </a:cubicBezTo>
                  <a:cubicBezTo>
                    <a:pt x="12252" y="2695"/>
                    <a:pt x="12040" y="3191"/>
                    <a:pt x="11700" y="3571"/>
                  </a:cubicBezTo>
                  <a:close/>
                  <a:moveTo>
                    <a:pt x="10692" y="3866"/>
                  </a:moveTo>
                  <a:lnTo>
                    <a:pt x="9727" y="2901"/>
                  </a:lnTo>
                  <a:lnTo>
                    <a:pt x="3423" y="9206"/>
                  </a:lnTo>
                  <a:cubicBezTo>
                    <a:pt x="3424" y="9208"/>
                    <a:pt x="3427" y="9208"/>
                    <a:pt x="3428" y="9211"/>
                  </a:cubicBezTo>
                  <a:lnTo>
                    <a:pt x="4061" y="10498"/>
                  </a:lnTo>
                  <a:lnTo>
                    <a:pt x="10692" y="3866"/>
                  </a:lnTo>
                  <a:close/>
                  <a:moveTo>
                    <a:pt x="668" y="11592"/>
                  </a:moveTo>
                  <a:lnTo>
                    <a:pt x="1411" y="11385"/>
                  </a:lnTo>
                  <a:lnTo>
                    <a:pt x="876" y="10850"/>
                  </a:lnTo>
                  <a:lnTo>
                    <a:pt x="668" y="11592"/>
                  </a:lnTo>
                  <a:close/>
                  <a:moveTo>
                    <a:pt x="1037" y="10274"/>
                  </a:moveTo>
                  <a:lnTo>
                    <a:pt x="1986" y="11223"/>
                  </a:lnTo>
                  <a:lnTo>
                    <a:pt x="3618" y="10766"/>
                  </a:lnTo>
                  <a:cubicBezTo>
                    <a:pt x="3618" y="10766"/>
                    <a:pt x="2928" y="9334"/>
                    <a:pt x="2927" y="9333"/>
                  </a:cubicBezTo>
                  <a:lnTo>
                    <a:pt x="1494" y="8642"/>
                  </a:lnTo>
                  <a:lnTo>
                    <a:pt x="1037" y="10274"/>
                  </a:lnTo>
                  <a:close/>
                  <a:moveTo>
                    <a:pt x="3050" y="8833"/>
                  </a:moveTo>
                  <a:cubicBezTo>
                    <a:pt x="3052" y="8834"/>
                    <a:pt x="3053" y="8836"/>
                    <a:pt x="3055" y="8838"/>
                  </a:cubicBezTo>
                  <a:lnTo>
                    <a:pt x="9359" y="2533"/>
                  </a:lnTo>
                  <a:lnTo>
                    <a:pt x="8394" y="1568"/>
                  </a:lnTo>
                  <a:lnTo>
                    <a:pt x="1762" y="8199"/>
                  </a:lnTo>
                  <a:lnTo>
                    <a:pt x="3050" y="8833"/>
                  </a:lnTo>
                  <a:close/>
                  <a:moveTo>
                    <a:pt x="10098" y="533"/>
                  </a:moveTo>
                  <a:cubicBezTo>
                    <a:pt x="9623" y="533"/>
                    <a:pt x="9199" y="740"/>
                    <a:pt x="8901" y="1065"/>
                  </a:cubicBezTo>
                  <a:lnTo>
                    <a:pt x="8899" y="1063"/>
                  </a:lnTo>
                  <a:lnTo>
                    <a:pt x="8762" y="1200"/>
                  </a:lnTo>
                  <a:lnTo>
                    <a:pt x="11061" y="3498"/>
                  </a:lnTo>
                  <a:lnTo>
                    <a:pt x="11201" y="3357"/>
                  </a:lnTo>
                  <a:lnTo>
                    <a:pt x="11200" y="3356"/>
                  </a:lnTo>
                  <a:cubicBezTo>
                    <a:pt x="11522" y="3058"/>
                    <a:pt x="11727" y="2635"/>
                    <a:pt x="11727" y="2162"/>
                  </a:cubicBezTo>
                  <a:cubicBezTo>
                    <a:pt x="11727" y="1262"/>
                    <a:pt x="10998" y="533"/>
                    <a:pt x="10098" y="5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MuseoModerno Black" pitchFamily="2" charset="0"/>
              </a:endParaRPr>
            </a:p>
          </p:txBody>
        </p:sp>
        <p:sp>
          <p:nvSpPr>
            <p:cNvPr id="10" name="Oval 18"/>
            <p:cNvSpPr/>
            <p:nvPr/>
          </p:nvSpPr>
          <p:spPr>
            <a:xfrm>
              <a:off x="8833713" y="6315668"/>
              <a:ext cx="277079" cy="246264"/>
            </a:xfrm>
            <a:custGeom>
              <a:avLst/>
              <a:gdLst>
                <a:gd name="T0" fmla="*/ 10240 w 11520"/>
                <a:gd name="T1" fmla="*/ 6432 h 10240"/>
                <a:gd name="T2" fmla="*/ 10240 w 11520"/>
                <a:gd name="T3" fmla="*/ 5120 h 10240"/>
                <a:gd name="T4" fmla="*/ 9920 w 11520"/>
                <a:gd name="T5" fmla="*/ 4800 h 10240"/>
                <a:gd name="T6" fmla="*/ 6080 w 11520"/>
                <a:gd name="T7" fmla="*/ 4800 h 10240"/>
                <a:gd name="T8" fmla="*/ 6080 w 11520"/>
                <a:gd name="T9" fmla="*/ 3520 h 10240"/>
                <a:gd name="T10" fmla="*/ 8320 w 11520"/>
                <a:gd name="T11" fmla="*/ 3520 h 10240"/>
                <a:gd name="T12" fmla="*/ 8640 w 11520"/>
                <a:gd name="T13" fmla="*/ 3200 h 10240"/>
                <a:gd name="T14" fmla="*/ 8640 w 11520"/>
                <a:gd name="T15" fmla="*/ 320 h 10240"/>
                <a:gd name="T16" fmla="*/ 8320 w 11520"/>
                <a:gd name="T17" fmla="*/ 0 h 10240"/>
                <a:gd name="T18" fmla="*/ 3200 w 11520"/>
                <a:gd name="T19" fmla="*/ 0 h 10240"/>
                <a:gd name="T20" fmla="*/ 2880 w 11520"/>
                <a:gd name="T21" fmla="*/ 320 h 10240"/>
                <a:gd name="T22" fmla="*/ 2880 w 11520"/>
                <a:gd name="T23" fmla="*/ 3200 h 10240"/>
                <a:gd name="T24" fmla="*/ 3200 w 11520"/>
                <a:gd name="T25" fmla="*/ 3520 h 10240"/>
                <a:gd name="T26" fmla="*/ 5440 w 11520"/>
                <a:gd name="T27" fmla="*/ 3520 h 10240"/>
                <a:gd name="T28" fmla="*/ 5440 w 11520"/>
                <a:gd name="T29" fmla="*/ 4800 h 10240"/>
                <a:gd name="T30" fmla="*/ 1600 w 11520"/>
                <a:gd name="T31" fmla="*/ 4800 h 10240"/>
                <a:gd name="T32" fmla="*/ 1280 w 11520"/>
                <a:gd name="T33" fmla="*/ 5120 h 10240"/>
                <a:gd name="T34" fmla="*/ 1280 w 11520"/>
                <a:gd name="T35" fmla="*/ 6432 h 10240"/>
                <a:gd name="T36" fmla="*/ 0 w 11520"/>
                <a:gd name="T37" fmla="*/ 8000 h 10240"/>
                <a:gd name="T38" fmla="*/ 1600 w 11520"/>
                <a:gd name="T39" fmla="*/ 9600 h 10240"/>
                <a:gd name="T40" fmla="*/ 3200 w 11520"/>
                <a:gd name="T41" fmla="*/ 8000 h 10240"/>
                <a:gd name="T42" fmla="*/ 1920 w 11520"/>
                <a:gd name="T43" fmla="*/ 6432 h 10240"/>
                <a:gd name="T44" fmla="*/ 1920 w 11520"/>
                <a:gd name="T45" fmla="*/ 5440 h 10240"/>
                <a:gd name="T46" fmla="*/ 5440 w 11520"/>
                <a:gd name="T47" fmla="*/ 5440 h 10240"/>
                <a:gd name="T48" fmla="*/ 5440 w 11520"/>
                <a:gd name="T49" fmla="*/ 7072 h 10240"/>
                <a:gd name="T50" fmla="*/ 4160 w 11520"/>
                <a:gd name="T51" fmla="*/ 8640 h 10240"/>
                <a:gd name="T52" fmla="*/ 5760 w 11520"/>
                <a:gd name="T53" fmla="*/ 10240 h 10240"/>
                <a:gd name="T54" fmla="*/ 7360 w 11520"/>
                <a:gd name="T55" fmla="*/ 8640 h 10240"/>
                <a:gd name="T56" fmla="*/ 6080 w 11520"/>
                <a:gd name="T57" fmla="*/ 7072 h 10240"/>
                <a:gd name="T58" fmla="*/ 6080 w 11520"/>
                <a:gd name="T59" fmla="*/ 5440 h 10240"/>
                <a:gd name="T60" fmla="*/ 9600 w 11520"/>
                <a:gd name="T61" fmla="*/ 5440 h 10240"/>
                <a:gd name="T62" fmla="*/ 9600 w 11520"/>
                <a:gd name="T63" fmla="*/ 6432 h 10240"/>
                <a:gd name="T64" fmla="*/ 8320 w 11520"/>
                <a:gd name="T65" fmla="*/ 8000 h 10240"/>
                <a:gd name="T66" fmla="*/ 9920 w 11520"/>
                <a:gd name="T67" fmla="*/ 9600 h 10240"/>
                <a:gd name="T68" fmla="*/ 11520 w 11520"/>
                <a:gd name="T69" fmla="*/ 8000 h 10240"/>
                <a:gd name="T70" fmla="*/ 10240 w 11520"/>
                <a:gd name="T71" fmla="*/ 6432 h 10240"/>
                <a:gd name="T72" fmla="*/ 3520 w 11520"/>
                <a:gd name="T73" fmla="*/ 640 h 10240"/>
                <a:gd name="T74" fmla="*/ 8000 w 11520"/>
                <a:gd name="T75" fmla="*/ 640 h 10240"/>
                <a:gd name="T76" fmla="*/ 8000 w 11520"/>
                <a:gd name="T77" fmla="*/ 2880 h 10240"/>
                <a:gd name="T78" fmla="*/ 3520 w 11520"/>
                <a:gd name="T79" fmla="*/ 2880 h 10240"/>
                <a:gd name="T80" fmla="*/ 3520 w 11520"/>
                <a:gd name="T81" fmla="*/ 640 h 10240"/>
                <a:gd name="T82" fmla="*/ 2560 w 11520"/>
                <a:gd name="T83" fmla="*/ 8000 h 10240"/>
                <a:gd name="T84" fmla="*/ 1600 w 11520"/>
                <a:gd name="T85" fmla="*/ 8960 h 10240"/>
                <a:gd name="T86" fmla="*/ 640 w 11520"/>
                <a:gd name="T87" fmla="*/ 8000 h 10240"/>
                <a:gd name="T88" fmla="*/ 1280 w 11520"/>
                <a:gd name="T89" fmla="*/ 7104 h 10240"/>
                <a:gd name="T90" fmla="*/ 1440 w 11520"/>
                <a:gd name="T91" fmla="*/ 7072 h 10240"/>
                <a:gd name="T92" fmla="*/ 1760 w 11520"/>
                <a:gd name="T93" fmla="*/ 7072 h 10240"/>
                <a:gd name="T94" fmla="*/ 1920 w 11520"/>
                <a:gd name="T95" fmla="*/ 7104 h 10240"/>
                <a:gd name="T96" fmla="*/ 2560 w 11520"/>
                <a:gd name="T97" fmla="*/ 8000 h 10240"/>
                <a:gd name="T98" fmla="*/ 6720 w 11520"/>
                <a:gd name="T99" fmla="*/ 8640 h 10240"/>
                <a:gd name="T100" fmla="*/ 5760 w 11520"/>
                <a:gd name="T101" fmla="*/ 9600 h 10240"/>
                <a:gd name="T102" fmla="*/ 4800 w 11520"/>
                <a:gd name="T103" fmla="*/ 8640 h 10240"/>
                <a:gd name="T104" fmla="*/ 5760 w 11520"/>
                <a:gd name="T105" fmla="*/ 7680 h 10240"/>
                <a:gd name="T106" fmla="*/ 6720 w 11520"/>
                <a:gd name="T107" fmla="*/ 8640 h 10240"/>
                <a:gd name="T108" fmla="*/ 9920 w 11520"/>
                <a:gd name="T109" fmla="*/ 8960 h 10240"/>
                <a:gd name="T110" fmla="*/ 8960 w 11520"/>
                <a:gd name="T111" fmla="*/ 8000 h 10240"/>
                <a:gd name="T112" fmla="*/ 9600 w 11520"/>
                <a:gd name="T113" fmla="*/ 7104 h 10240"/>
                <a:gd name="T114" fmla="*/ 10240 w 11520"/>
                <a:gd name="T115" fmla="*/ 7104 h 10240"/>
                <a:gd name="T116" fmla="*/ 10880 w 11520"/>
                <a:gd name="T117" fmla="*/ 8000 h 10240"/>
                <a:gd name="T118" fmla="*/ 9920 w 11520"/>
                <a:gd name="T119" fmla="*/ 8960 h 1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20" h="10240">
                  <a:moveTo>
                    <a:pt x="10240" y="6432"/>
                  </a:moveTo>
                  <a:lnTo>
                    <a:pt x="10240" y="5120"/>
                  </a:lnTo>
                  <a:cubicBezTo>
                    <a:pt x="10240" y="4928"/>
                    <a:pt x="10080" y="4800"/>
                    <a:pt x="9920" y="4800"/>
                  </a:cubicBezTo>
                  <a:lnTo>
                    <a:pt x="6080" y="4800"/>
                  </a:lnTo>
                  <a:lnTo>
                    <a:pt x="6080" y="3520"/>
                  </a:lnTo>
                  <a:lnTo>
                    <a:pt x="8320" y="3520"/>
                  </a:lnTo>
                  <a:cubicBezTo>
                    <a:pt x="8512" y="3520"/>
                    <a:pt x="8640" y="3392"/>
                    <a:pt x="8640" y="3200"/>
                  </a:cubicBezTo>
                  <a:lnTo>
                    <a:pt x="8640" y="320"/>
                  </a:lnTo>
                  <a:cubicBezTo>
                    <a:pt x="8640" y="128"/>
                    <a:pt x="8512" y="0"/>
                    <a:pt x="8320" y="0"/>
                  </a:cubicBezTo>
                  <a:lnTo>
                    <a:pt x="3200" y="0"/>
                  </a:lnTo>
                  <a:cubicBezTo>
                    <a:pt x="3008" y="0"/>
                    <a:pt x="2880" y="128"/>
                    <a:pt x="2880" y="320"/>
                  </a:cubicBezTo>
                  <a:lnTo>
                    <a:pt x="2880" y="3200"/>
                  </a:lnTo>
                  <a:cubicBezTo>
                    <a:pt x="2880" y="3392"/>
                    <a:pt x="3008" y="3520"/>
                    <a:pt x="3200" y="3520"/>
                  </a:cubicBezTo>
                  <a:lnTo>
                    <a:pt x="5440" y="3520"/>
                  </a:lnTo>
                  <a:lnTo>
                    <a:pt x="5440" y="4800"/>
                  </a:lnTo>
                  <a:lnTo>
                    <a:pt x="1600" y="4800"/>
                  </a:lnTo>
                  <a:cubicBezTo>
                    <a:pt x="1440" y="4800"/>
                    <a:pt x="1280" y="4928"/>
                    <a:pt x="1280" y="5120"/>
                  </a:cubicBezTo>
                  <a:lnTo>
                    <a:pt x="1280" y="6432"/>
                  </a:lnTo>
                  <a:cubicBezTo>
                    <a:pt x="544" y="6592"/>
                    <a:pt x="0" y="7232"/>
                    <a:pt x="0" y="8000"/>
                  </a:cubicBezTo>
                  <a:cubicBezTo>
                    <a:pt x="0" y="8896"/>
                    <a:pt x="704" y="9600"/>
                    <a:pt x="1600" y="9600"/>
                  </a:cubicBezTo>
                  <a:cubicBezTo>
                    <a:pt x="2496" y="9600"/>
                    <a:pt x="3200" y="8896"/>
                    <a:pt x="3200" y="8000"/>
                  </a:cubicBezTo>
                  <a:cubicBezTo>
                    <a:pt x="3200" y="7232"/>
                    <a:pt x="2656" y="6592"/>
                    <a:pt x="1920" y="6432"/>
                  </a:cubicBezTo>
                  <a:lnTo>
                    <a:pt x="1920" y="5440"/>
                  </a:lnTo>
                  <a:lnTo>
                    <a:pt x="5440" y="5440"/>
                  </a:lnTo>
                  <a:lnTo>
                    <a:pt x="5440" y="7072"/>
                  </a:lnTo>
                  <a:cubicBezTo>
                    <a:pt x="4704" y="7232"/>
                    <a:pt x="4160" y="7872"/>
                    <a:pt x="4160" y="8640"/>
                  </a:cubicBezTo>
                  <a:cubicBezTo>
                    <a:pt x="4160" y="9536"/>
                    <a:pt x="4864" y="10240"/>
                    <a:pt x="5760" y="10240"/>
                  </a:cubicBezTo>
                  <a:cubicBezTo>
                    <a:pt x="6656" y="10240"/>
                    <a:pt x="7360" y="9536"/>
                    <a:pt x="7360" y="8640"/>
                  </a:cubicBezTo>
                  <a:cubicBezTo>
                    <a:pt x="7360" y="7872"/>
                    <a:pt x="6816" y="7232"/>
                    <a:pt x="6080" y="7072"/>
                  </a:cubicBezTo>
                  <a:lnTo>
                    <a:pt x="6080" y="5440"/>
                  </a:lnTo>
                  <a:lnTo>
                    <a:pt x="9600" y="5440"/>
                  </a:lnTo>
                  <a:lnTo>
                    <a:pt x="9600" y="6432"/>
                  </a:lnTo>
                  <a:cubicBezTo>
                    <a:pt x="8864" y="6592"/>
                    <a:pt x="8320" y="7232"/>
                    <a:pt x="8320" y="8000"/>
                  </a:cubicBezTo>
                  <a:cubicBezTo>
                    <a:pt x="8320" y="8896"/>
                    <a:pt x="9024" y="9600"/>
                    <a:pt x="9920" y="9600"/>
                  </a:cubicBezTo>
                  <a:cubicBezTo>
                    <a:pt x="10816" y="9600"/>
                    <a:pt x="11520" y="8896"/>
                    <a:pt x="11520" y="8000"/>
                  </a:cubicBezTo>
                  <a:cubicBezTo>
                    <a:pt x="11520" y="7232"/>
                    <a:pt x="10976" y="6592"/>
                    <a:pt x="10240" y="6432"/>
                  </a:cubicBezTo>
                  <a:close/>
                  <a:moveTo>
                    <a:pt x="3520" y="640"/>
                  </a:moveTo>
                  <a:lnTo>
                    <a:pt x="8000" y="640"/>
                  </a:lnTo>
                  <a:lnTo>
                    <a:pt x="8000" y="2880"/>
                  </a:lnTo>
                  <a:lnTo>
                    <a:pt x="3520" y="2880"/>
                  </a:lnTo>
                  <a:lnTo>
                    <a:pt x="3520" y="640"/>
                  </a:lnTo>
                  <a:close/>
                  <a:moveTo>
                    <a:pt x="2560" y="8000"/>
                  </a:moveTo>
                  <a:cubicBezTo>
                    <a:pt x="2560" y="8512"/>
                    <a:pt x="2144" y="8960"/>
                    <a:pt x="1600" y="8960"/>
                  </a:cubicBezTo>
                  <a:cubicBezTo>
                    <a:pt x="1056" y="8960"/>
                    <a:pt x="640" y="8512"/>
                    <a:pt x="640" y="8000"/>
                  </a:cubicBezTo>
                  <a:cubicBezTo>
                    <a:pt x="640" y="7584"/>
                    <a:pt x="896" y="7232"/>
                    <a:pt x="1280" y="7104"/>
                  </a:cubicBezTo>
                  <a:cubicBezTo>
                    <a:pt x="1344" y="7072"/>
                    <a:pt x="1376" y="7072"/>
                    <a:pt x="1440" y="7072"/>
                  </a:cubicBezTo>
                  <a:lnTo>
                    <a:pt x="1760" y="7072"/>
                  </a:lnTo>
                  <a:cubicBezTo>
                    <a:pt x="1824" y="7072"/>
                    <a:pt x="1856" y="7104"/>
                    <a:pt x="1920" y="7104"/>
                  </a:cubicBezTo>
                  <a:cubicBezTo>
                    <a:pt x="2304" y="7232"/>
                    <a:pt x="2560" y="7584"/>
                    <a:pt x="2560" y="8000"/>
                  </a:cubicBezTo>
                  <a:close/>
                  <a:moveTo>
                    <a:pt x="6720" y="8640"/>
                  </a:moveTo>
                  <a:cubicBezTo>
                    <a:pt x="6720" y="9152"/>
                    <a:pt x="6304" y="9600"/>
                    <a:pt x="5760" y="9600"/>
                  </a:cubicBezTo>
                  <a:cubicBezTo>
                    <a:pt x="5216" y="9600"/>
                    <a:pt x="4800" y="9152"/>
                    <a:pt x="4800" y="8640"/>
                  </a:cubicBezTo>
                  <a:cubicBezTo>
                    <a:pt x="4800" y="8096"/>
                    <a:pt x="5216" y="7680"/>
                    <a:pt x="5760" y="7680"/>
                  </a:cubicBezTo>
                  <a:cubicBezTo>
                    <a:pt x="6304" y="7680"/>
                    <a:pt x="6720" y="8096"/>
                    <a:pt x="6720" y="8640"/>
                  </a:cubicBezTo>
                  <a:close/>
                  <a:moveTo>
                    <a:pt x="9920" y="8960"/>
                  </a:moveTo>
                  <a:cubicBezTo>
                    <a:pt x="9376" y="8960"/>
                    <a:pt x="8960" y="8512"/>
                    <a:pt x="8960" y="8000"/>
                  </a:cubicBezTo>
                  <a:cubicBezTo>
                    <a:pt x="8960" y="7584"/>
                    <a:pt x="9216" y="7232"/>
                    <a:pt x="9600" y="7104"/>
                  </a:cubicBezTo>
                  <a:lnTo>
                    <a:pt x="10240" y="7104"/>
                  </a:lnTo>
                  <a:cubicBezTo>
                    <a:pt x="10624" y="7232"/>
                    <a:pt x="10880" y="7584"/>
                    <a:pt x="10880" y="8000"/>
                  </a:cubicBezTo>
                  <a:cubicBezTo>
                    <a:pt x="10880" y="8512"/>
                    <a:pt x="10464" y="8960"/>
                    <a:pt x="9920" y="8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MuseoModerno Black" pitchFamily="2" charset="0"/>
              </a:endParaRPr>
            </a:p>
          </p:txBody>
        </p:sp>
        <p:sp>
          <p:nvSpPr>
            <p:cNvPr id="11" name="Oval 21"/>
            <p:cNvSpPr/>
            <p:nvPr/>
          </p:nvSpPr>
          <p:spPr>
            <a:xfrm>
              <a:off x="9924820" y="6284685"/>
              <a:ext cx="256270" cy="277079"/>
            </a:xfrm>
            <a:custGeom>
              <a:avLst/>
              <a:gdLst>
                <a:gd name="connsiteX0" fmla="*/ 109747 w 507473"/>
                <a:gd name="connsiteY0" fmla="*/ 396276 h 548677"/>
                <a:gd name="connsiteX1" fmla="*/ 196599 w 507473"/>
                <a:gd name="connsiteY1" fmla="*/ 396276 h 548677"/>
                <a:gd name="connsiteX2" fmla="*/ 213360 w 507473"/>
                <a:gd name="connsiteY2" fmla="*/ 411518 h 548677"/>
                <a:gd name="connsiteX3" fmla="*/ 196599 w 507473"/>
                <a:gd name="connsiteY3" fmla="*/ 426760 h 548677"/>
                <a:gd name="connsiteX4" fmla="*/ 109747 w 507473"/>
                <a:gd name="connsiteY4" fmla="*/ 426760 h 548677"/>
                <a:gd name="connsiteX5" fmla="*/ 92986 w 507473"/>
                <a:gd name="connsiteY5" fmla="*/ 411518 h 548677"/>
                <a:gd name="connsiteX6" fmla="*/ 109747 w 507473"/>
                <a:gd name="connsiteY6" fmla="*/ 396276 h 548677"/>
                <a:gd name="connsiteX7" fmla="*/ 365794 w 507473"/>
                <a:gd name="connsiteY7" fmla="*/ 335316 h 548677"/>
                <a:gd name="connsiteX8" fmla="*/ 304857 w 507473"/>
                <a:gd name="connsiteY8" fmla="*/ 396263 h 548677"/>
                <a:gd name="connsiteX9" fmla="*/ 365794 w 507473"/>
                <a:gd name="connsiteY9" fmla="*/ 457210 h 548677"/>
                <a:gd name="connsiteX10" fmla="*/ 426732 w 507473"/>
                <a:gd name="connsiteY10" fmla="*/ 396263 h 548677"/>
                <a:gd name="connsiteX11" fmla="*/ 365794 w 507473"/>
                <a:gd name="connsiteY11" fmla="*/ 335316 h 548677"/>
                <a:gd name="connsiteX12" fmla="*/ 365794 w 507473"/>
                <a:gd name="connsiteY12" fmla="*/ 304843 h 548677"/>
                <a:gd name="connsiteX13" fmla="*/ 457200 w 507473"/>
                <a:gd name="connsiteY13" fmla="*/ 396263 h 548677"/>
                <a:gd name="connsiteX14" fmla="*/ 440443 w 507473"/>
                <a:gd name="connsiteY14" fmla="*/ 449591 h 548677"/>
                <a:gd name="connsiteX15" fmla="*/ 502904 w 507473"/>
                <a:gd name="connsiteY15" fmla="*/ 512062 h 548677"/>
                <a:gd name="connsiteX16" fmla="*/ 502904 w 507473"/>
                <a:gd name="connsiteY16" fmla="*/ 533393 h 548677"/>
                <a:gd name="connsiteX17" fmla="*/ 492239 w 507473"/>
                <a:gd name="connsiteY17" fmla="*/ 537964 h 548677"/>
                <a:gd name="connsiteX18" fmla="*/ 481575 w 507473"/>
                <a:gd name="connsiteY18" fmla="*/ 533393 h 548677"/>
                <a:gd name="connsiteX19" fmla="*/ 419115 w 507473"/>
                <a:gd name="connsiteY19" fmla="*/ 470923 h 548677"/>
                <a:gd name="connsiteX20" fmla="*/ 365794 w 507473"/>
                <a:gd name="connsiteY20" fmla="*/ 487683 h 548677"/>
                <a:gd name="connsiteX21" fmla="*/ 274388 w 507473"/>
                <a:gd name="connsiteY21" fmla="*/ 396263 h 548677"/>
                <a:gd name="connsiteX22" fmla="*/ 365794 w 507473"/>
                <a:gd name="connsiteY22" fmla="*/ 304843 h 548677"/>
                <a:gd name="connsiteX23" fmla="*/ 109747 w 507473"/>
                <a:gd name="connsiteY23" fmla="*/ 304823 h 548677"/>
                <a:gd name="connsiteX24" fmla="*/ 196599 w 507473"/>
                <a:gd name="connsiteY24" fmla="*/ 304823 h 548677"/>
                <a:gd name="connsiteX25" fmla="*/ 213360 w 507473"/>
                <a:gd name="connsiteY25" fmla="*/ 320065 h 548677"/>
                <a:gd name="connsiteX26" fmla="*/ 196599 w 507473"/>
                <a:gd name="connsiteY26" fmla="*/ 335307 h 548677"/>
                <a:gd name="connsiteX27" fmla="*/ 109747 w 507473"/>
                <a:gd name="connsiteY27" fmla="*/ 335307 h 548677"/>
                <a:gd name="connsiteX28" fmla="*/ 92986 w 507473"/>
                <a:gd name="connsiteY28" fmla="*/ 320065 h 548677"/>
                <a:gd name="connsiteX29" fmla="*/ 109747 w 507473"/>
                <a:gd name="connsiteY29" fmla="*/ 304823 h 548677"/>
                <a:gd name="connsiteX30" fmla="*/ 106700 w 507473"/>
                <a:gd name="connsiteY30" fmla="*/ 213370 h 548677"/>
                <a:gd name="connsiteX31" fmla="*/ 380969 w 507473"/>
                <a:gd name="connsiteY31" fmla="*/ 213370 h 548677"/>
                <a:gd name="connsiteX32" fmla="*/ 396206 w 507473"/>
                <a:gd name="connsiteY32" fmla="*/ 228612 h 548677"/>
                <a:gd name="connsiteX33" fmla="*/ 380969 w 507473"/>
                <a:gd name="connsiteY33" fmla="*/ 243854 h 548677"/>
                <a:gd name="connsiteX34" fmla="*/ 106700 w 507473"/>
                <a:gd name="connsiteY34" fmla="*/ 243854 h 548677"/>
                <a:gd name="connsiteX35" fmla="*/ 91463 w 507473"/>
                <a:gd name="connsiteY35" fmla="*/ 228612 h 548677"/>
                <a:gd name="connsiteX36" fmla="*/ 106700 w 507473"/>
                <a:gd name="connsiteY36" fmla="*/ 213370 h 548677"/>
                <a:gd name="connsiteX37" fmla="*/ 106700 w 507473"/>
                <a:gd name="connsiteY37" fmla="*/ 121917 h 548677"/>
                <a:gd name="connsiteX38" fmla="*/ 380969 w 507473"/>
                <a:gd name="connsiteY38" fmla="*/ 121917 h 548677"/>
                <a:gd name="connsiteX39" fmla="*/ 396206 w 507473"/>
                <a:gd name="connsiteY39" fmla="*/ 137159 h 548677"/>
                <a:gd name="connsiteX40" fmla="*/ 380969 w 507473"/>
                <a:gd name="connsiteY40" fmla="*/ 152401 h 548677"/>
                <a:gd name="connsiteX41" fmla="*/ 106700 w 507473"/>
                <a:gd name="connsiteY41" fmla="*/ 152401 h 548677"/>
                <a:gd name="connsiteX42" fmla="*/ 91463 w 507473"/>
                <a:gd name="connsiteY42" fmla="*/ 137159 h 548677"/>
                <a:gd name="connsiteX43" fmla="*/ 106700 w 507473"/>
                <a:gd name="connsiteY43" fmla="*/ 121917 h 548677"/>
                <a:gd name="connsiteX44" fmla="*/ 15239 w 507473"/>
                <a:gd name="connsiteY44" fmla="*/ 0 h 548677"/>
                <a:gd name="connsiteX45" fmla="*/ 472430 w 507473"/>
                <a:gd name="connsiteY45" fmla="*/ 0 h 548677"/>
                <a:gd name="connsiteX46" fmla="*/ 487669 w 507473"/>
                <a:gd name="connsiteY46" fmla="*/ 15241 h 548677"/>
                <a:gd name="connsiteX47" fmla="*/ 487669 w 507473"/>
                <a:gd name="connsiteY47" fmla="*/ 259097 h 548677"/>
                <a:gd name="connsiteX48" fmla="*/ 472430 w 507473"/>
                <a:gd name="connsiteY48" fmla="*/ 274339 h 548677"/>
                <a:gd name="connsiteX49" fmla="*/ 457190 w 507473"/>
                <a:gd name="connsiteY49" fmla="*/ 259097 h 548677"/>
                <a:gd name="connsiteX50" fmla="*/ 457190 w 507473"/>
                <a:gd name="connsiteY50" fmla="*/ 30482 h 548677"/>
                <a:gd name="connsiteX51" fmla="*/ 30479 w 507473"/>
                <a:gd name="connsiteY51" fmla="*/ 30482 h 548677"/>
                <a:gd name="connsiteX52" fmla="*/ 30479 w 507473"/>
                <a:gd name="connsiteY52" fmla="*/ 518195 h 548677"/>
                <a:gd name="connsiteX53" fmla="*/ 243834 w 507473"/>
                <a:gd name="connsiteY53" fmla="*/ 518195 h 548677"/>
                <a:gd name="connsiteX54" fmla="*/ 259074 w 507473"/>
                <a:gd name="connsiteY54" fmla="*/ 533436 h 548677"/>
                <a:gd name="connsiteX55" fmla="*/ 243834 w 507473"/>
                <a:gd name="connsiteY55" fmla="*/ 548677 h 548677"/>
                <a:gd name="connsiteX56" fmla="*/ 15239 w 507473"/>
                <a:gd name="connsiteY56" fmla="*/ 548677 h 548677"/>
                <a:gd name="connsiteX57" fmla="*/ 0 w 507473"/>
                <a:gd name="connsiteY57" fmla="*/ 533436 h 548677"/>
                <a:gd name="connsiteX58" fmla="*/ 0 w 507473"/>
                <a:gd name="connsiteY58" fmla="*/ 15241 h 548677"/>
                <a:gd name="connsiteX59" fmla="*/ 15239 w 507473"/>
                <a:gd name="connsiteY59" fmla="*/ 0 h 54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07473" h="548677">
                  <a:moveTo>
                    <a:pt x="109747" y="396276"/>
                  </a:moveTo>
                  <a:lnTo>
                    <a:pt x="196599" y="396276"/>
                  </a:lnTo>
                  <a:cubicBezTo>
                    <a:pt x="205741" y="396276"/>
                    <a:pt x="213360" y="402373"/>
                    <a:pt x="213360" y="411518"/>
                  </a:cubicBezTo>
                  <a:cubicBezTo>
                    <a:pt x="213360" y="420663"/>
                    <a:pt x="205741" y="426760"/>
                    <a:pt x="196599" y="426760"/>
                  </a:cubicBezTo>
                  <a:lnTo>
                    <a:pt x="109747" y="426760"/>
                  </a:lnTo>
                  <a:cubicBezTo>
                    <a:pt x="100605" y="426760"/>
                    <a:pt x="92986" y="420663"/>
                    <a:pt x="92986" y="411518"/>
                  </a:cubicBezTo>
                  <a:cubicBezTo>
                    <a:pt x="92986" y="402373"/>
                    <a:pt x="100605" y="396276"/>
                    <a:pt x="109747" y="396276"/>
                  </a:cubicBezTo>
                  <a:close/>
                  <a:moveTo>
                    <a:pt x="365794" y="335316"/>
                  </a:moveTo>
                  <a:cubicBezTo>
                    <a:pt x="332279" y="335316"/>
                    <a:pt x="304857" y="362742"/>
                    <a:pt x="304857" y="396263"/>
                  </a:cubicBezTo>
                  <a:cubicBezTo>
                    <a:pt x="304857" y="429784"/>
                    <a:pt x="332279" y="457210"/>
                    <a:pt x="365794" y="457210"/>
                  </a:cubicBezTo>
                  <a:cubicBezTo>
                    <a:pt x="399310" y="457210"/>
                    <a:pt x="426732" y="429784"/>
                    <a:pt x="426732" y="396263"/>
                  </a:cubicBezTo>
                  <a:cubicBezTo>
                    <a:pt x="426732" y="362742"/>
                    <a:pt x="399310" y="335316"/>
                    <a:pt x="365794" y="335316"/>
                  </a:cubicBezTo>
                  <a:close/>
                  <a:moveTo>
                    <a:pt x="365794" y="304843"/>
                  </a:moveTo>
                  <a:cubicBezTo>
                    <a:pt x="416068" y="304843"/>
                    <a:pt x="457200" y="345982"/>
                    <a:pt x="457200" y="396263"/>
                  </a:cubicBezTo>
                  <a:cubicBezTo>
                    <a:pt x="457200" y="416071"/>
                    <a:pt x="451107" y="434355"/>
                    <a:pt x="440443" y="449591"/>
                  </a:cubicBezTo>
                  <a:lnTo>
                    <a:pt x="502904" y="512062"/>
                  </a:lnTo>
                  <a:cubicBezTo>
                    <a:pt x="508997" y="518156"/>
                    <a:pt x="508997" y="527298"/>
                    <a:pt x="502904" y="533393"/>
                  </a:cubicBezTo>
                  <a:cubicBezTo>
                    <a:pt x="499857" y="536440"/>
                    <a:pt x="495286" y="537964"/>
                    <a:pt x="492239" y="537964"/>
                  </a:cubicBezTo>
                  <a:cubicBezTo>
                    <a:pt x="489193" y="537964"/>
                    <a:pt x="484622" y="536440"/>
                    <a:pt x="481575" y="533393"/>
                  </a:cubicBezTo>
                  <a:lnTo>
                    <a:pt x="419115" y="470923"/>
                  </a:lnTo>
                  <a:cubicBezTo>
                    <a:pt x="403880" y="481588"/>
                    <a:pt x="385599" y="487683"/>
                    <a:pt x="365794" y="487683"/>
                  </a:cubicBezTo>
                  <a:cubicBezTo>
                    <a:pt x="315521" y="487683"/>
                    <a:pt x="274388" y="446544"/>
                    <a:pt x="274388" y="396263"/>
                  </a:cubicBezTo>
                  <a:cubicBezTo>
                    <a:pt x="274388" y="345982"/>
                    <a:pt x="315521" y="304843"/>
                    <a:pt x="365794" y="304843"/>
                  </a:cubicBezTo>
                  <a:close/>
                  <a:moveTo>
                    <a:pt x="109747" y="304823"/>
                  </a:moveTo>
                  <a:lnTo>
                    <a:pt x="196599" y="304823"/>
                  </a:lnTo>
                  <a:cubicBezTo>
                    <a:pt x="205741" y="304823"/>
                    <a:pt x="213360" y="310920"/>
                    <a:pt x="213360" y="320065"/>
                  </a:cubicBezTo>
                  <a:cubicBezTo>
                    <a:pt x="213360" y="329210"/>
                    <a:pt x="205741" y="335307"/>
                    <a:pt x="196599" y="335307"/>
                  </a:cubicBezTo>
                  <a:lnTo>
                    <a:pt x="109747" y="335307"/>
                  </a:lnTo>
                  <a:cubicBezTo>
                    <a:pt x="100605" y="335307"/>
                    <a:pt x="92986" y="329210"/>
                    <a:pt x="92986" y="320065"/>
                  </a:cubicBezTo>
                  <a:cubicBezTo>
                    <a:pt x="92986" y="310920"/>
                    <a:pt x="100605" y="304823"/>
                    <a:pt x="109747" y="304823"/>
                  </a:cubicBezTo>
                  <a:close/>
                  <a:moveTo>
                    <a:pt x="106700" y="213370"/>
                  </a:moveTo>
                  <a:lnTo>
                    <a:pt x="380969" y="213370"/>
                  </a:lnTo>
                  <a:cubicBezTo>
                    <a:pt x="388588" y="213370"/>
                    <a:pt x="396206" y="219467"/>
                    <a:pt x="396206" y="228612"/>
                  </a:cubicBezTo>
                  <a:cubicBezTo>
                    <a:pt x="396206" y="237757"/>
                    <a:pt x="390111" y="243854"/>
                    <a:pt x="380969" y="243854"/>
                  </a:cubicBezTo>
                  <a:lnTo>
                    <a:pt x="106700" y="243854"/>
                  </a:lnTo>
                  <a:cubicBezTo>
                    <a:pt x="99081" y="243854"/>
                    <a:pt x="91463" y="237757"/>
                    <a:pt x="91463" y="228612"/>
                  </a:cubicBezTo>
                  <a:cubicBezTo>
                    <a:pt x="91463" y="219467"/>
                    <a:pt x="99081" y="213370"/>
                    <a:pt x="106700" y="213370"/>
                  </a:cubicBezTo>
                  <a:close/>
                  <a:moveTo>
                    <a:pt x="106700" y="121917"/>
                  </a:moveTo>
                  <a:lnTo>
                    <a:pt x="380969" y="121917"/>
                  </a:lnTo>
                  <a:cubicBezTo>
                    <a:pt x="388588" y="121917"/>
                    <a:pt x="396206" y="129538"/>
                    <a:pt x="396206" y="137159"/>
                  </a:cubicBezTo>
                  <a:cubicBezTo>
                    <a:pt x="396206" y="144780"/>
                    <a:pt x="388588" y="152401"/>
                    <a:pt x="380969" y="152401"/>
                  </a:cubicBezTo>
                  <a:lnTo>
                    <a:pt x="106700" y="152401"/>
                  </a:lnTo>
                  <a:cubicBezTo>
                    <a:pt x="99081" y="152401"/>
                    <a:pt x="91463" y="144780"/>
                    <a:pt x="91463" y="137159"/>
                  </a:cubicBezTo>
                  <a:cubicBezTo>
                    <a:pt x="91463" y="129538"/>
                    <a:pt x="99081" y="121917"/>
                    <a:pt x="106700" y="121917"/>
                  </a:cubicBezTo>
                  <a:close/>
                  <a:moveTo>
                    <a:pt x="15239" y="0"/>
                  </a:moveTo>
                  <a:lnTo>
                    <a:pt x="472430" y="0"/>
                  </a:lnTo>
                  <a:cubicBezTo>
                    <a:pt x="481573" y="0"/>
                    <a:pt x="487669" y="7621"/>
                    <a:pt x="487669" y="15241"/>
                  </a:cubicBezTo>
                  <a:lnTo>
                    <a:pt x="487669" y="259097"/>
                  </a:lnTo>
                  <a:cubicBezTo>
                    <a:pt x="487669" y="268242"/>
                    <a:pt x="481573" y="274339"/>
                    <a:pt x="472430" y="274339"/>
                  </a:cubicBezTo>
                  <a:cubicBezTo>
                    <a:pt x="463286" y="274339"/>
                    <a:pt x="457190" y="268242"/>
                    <a:pt x="457190" y="259097"/>
                  </a:cubicBezTo>
                  <a:lnTo>
                    <a:pt x="457190" y="30482"/>
                  </a:lnTo>
                  <a:lnTo>
                    <a:pt x="30479" y="30482"/>
                  </a:lnTo>
                  <a:lnTo>
                    <a:pt x="30479" y="518195"/>
                  </a:lnTo>
                  <a:lnTo>
                    <a:pt x="243834" y="518195"/>
                  </a:lnTo>
                  <a:cubicBezTo>
                    <a:pt x="252978" y="518195"/>
                    <a:pt x="259074" y="524291"/>
                    <a:pt x="259074" y="533436"/>
                  </a:cubicBezTo>
                  <a:cubicBezTo>
                    <a:pt x="259074" y="542581"/>
                    <a:pt x="252978" y="548677"/>
                    <a:pt x="243834" y="548677"/>
                  </a:cubicBezTo>
                  <a:lnTo>
                    <a:pt x="15239" y="548677"/>
                  </a:lnTo>
                  <a:cubicBezTo>
                    <a:pt x="7620" y="548677"/>
                    <a:pt x="0" y="542581"/>
                    <a:pt x="0" y="533436"/>
                  </a:cubicBezTo>
                  <a:lnTo>
                    <a:pt x="0" y="15241"/>
                  </a:lnTo>
                  <a:cubicBezTo>
                    <a:pt x="0" y="7621"/>
                    <a:pt x="7620" y="0"/>
                    <a:pt x="152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MuseoModerno Black" pitchFamily="2" charset="0"/>
              </a:endParaRP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4589408"/>
              </p:ext>
            </p:extLst>
          </p:nvPr>
        </p:nvGraphicFramePr>
        <p:xfrm>
          <a:off x="5466080" y="304971"/>
          <a:ext cx="6554683" cy="566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直接连接符 33"/>
          <p:cNvCxnSpPr/>
          <p:nvPr/>
        </p:nvCxnSpPr>
        <p:spPr>
          <a:xfrm flipV="1">
            <a:off x="1148994" y="888940"/>
            <a:ext cx="3022600" cy="158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979438" y="4865806"/>
            <a:ext cx="8695412" cy="1452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At the same time, the students’ participation in dual education and the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4+2 internship program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is being closely monitored. </a:t>
            </a:r>
            <a:endParaRPr lang="ru-RU" altLang="ru-RU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In addition, measures are being taken to employ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3,732 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graduates and involve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559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students in dual education at production enterprises and organizations.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732790" y="99060"/>
          <a:ext cx="10727055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矩形 1037"/>
          <p:cNvSpPr/>
          <p:nvPr/>
        </p:nvSpPr>
        <p:spPr>
          <a:xfrm>
            <a:off x="0" y="-15875"/>
            <a:ext cx="12192000" cy="6858000"/>
          </a:xfrm>
          <a:prstGeom prst="rect">
            <a:avLst/>
          </a:prstGeom>
          <a:solidFill>
            <a:srgbClr val="F2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Manrope SemiBold" charset="0"/>
            </a:endParaRPr>
          </a:p>
        </p:txBody>
      </p:sp>
      <p:pic>
        <p:nvPicPr>
          <p:cNvPr id="1030" name="图形 102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9775" y="6213475"/>
            <a:ext cx="2724150" cy="628650"/>
          </a:xfrm>
          <a:prstGeom prst="rect">
            <a:avLst/>
          </a:prstGeom>
        </p:spPr>
      </p:pic>
      <p:sp>
        <p:nvSpPr>
          <p:cNvPr id="1029" name="矩形: 单圆角 1028"/>
          <p:cNvSpPr/>
          <p:nvPr/>
        </p:nvSpPr>
        <p:spPr>
          <a:xfrm flipH="1" flipV="1">
            <a:off x="6491923" y="-15875"/>
            <a:ext cx="5700712" cy="6858000"/>
          </a:xfrm>
          <a:prstGeom prst="round1Rect">
            <a:avLst>
              <a:gd name="adj" fmla="val 27112"/>
            </a:avLst>
          </a:prstGeom>
          <a:solidFill>
            <a:srgbClr val="827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pic>
        <p:nvPicPr>
          <p:cNvPr id="1033" name="图形 103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251575"/>
            <a:ext cx="866775" cy="590550"/>
          </a:xfrm>
          <a:prstGeom prst="rect">
            <a:avLst/>
          </a:prstGeom>
        </p:spPr>
      </p:pic>
      <p:pic>
        <p:nvPicPr>
          <p:cNvPr id="1034" name="图形 103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537" y="6521986"/>
            <a:ext cx="752475" cy="200025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551378" y="1466265"/>
            <a:ext cx="5207913" cy="362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en-US" i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 </a:t>
            </a:r>
            <a:r>
              <a:rPr lang="en-US" altLang="ru-RU" i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Vocational Education:</a:t>
            </a:r>
          </a:p>
          <a:p>
            <a:pPr>
              <a:lnSpc>
                <a:spcPct val="150000"/>
              </a:lnSpc>
            </a:pPr>
            <a:r>
              <a:rPr lang="ru-RU" altLang="en-US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 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The region currently has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65 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vocational education institutions with a total enrollment of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38,878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students.</a:t>
            </a:r>
          </a:p>
          <a:p>
            <a:pPr>
              <a:lnSpc>
                <a:spcPct val="150000"/>
              </a:lnSpc>
            </a:pP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ru-RU" altLang="en-US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a)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Of these,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29,269 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students (75.3%) have been assigned to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471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enterprises, organizations, and institutions in the region and are studying under </a:t>
            </a:r>
            <a:r>
              <a:rPr lang="en-US" altLang="ru-RU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the dual education system</a:t>
            </a:r>
            <a:r>
              <a:rPr lang="en-US" altLang="ru-RU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.</a:t>
            </a:r>
          </a:p>
        </p:txBody>
      </p:sp>
      <p:sp>
        <p:nvSpPr>
          <p:cNvPr id="33" name="文本框 17"/>
          <p:cNvSpPr txBox="1"/>
          <p:nvPr/>
        </p:nvSpPr>
        <p:spPr>
          <a:xfrm flipH="1">
            <a:off x="1046702" y="289298"/>
            <a:ext cx="6402392" cy="5835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CN" sz="3200" dirty="0">
                <a:solidFill>
                  <a:srgbClr val="82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Moderno Black" pitchFamily="2" charset="0"/>
                <a:ea typeface="MuseoModerno Black" pitchFamily="2" charset="0"/>
                <a:cs typeface="Manrope SemiBold" charset="0"/>
              </a:rPr>
              <a:t>Dual Education</a:t>
            </a:r>
          </a:p>
        </p:txBody>
      </p:sp>
      <p:cxnSp>
        <p:nvCxnSpPr>
          <p:cNvPr id="12" name="直接连接符 33"/>
          <p:cNvCxnSpPr/>
          <p:nvPr/>
        </p:nvCxnSpPr>
        <p:spPr>
          <a:xfrm flipV="1">
            <a:off x="1148994" y="873065"/>
            <a:ext cx="3022600" cy="158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59850" y="182389"/>
            <a:ext cx="706925" cy="751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0" name="Oval 1043"/>
          <p:cNvSpPr/>
          <p:nvPr/>
        </p:nvSpPr>
        <p:spPr>
          <a:xfrm>
            <a:off x="360873" y="383111"/>
            <a:ext cx="305713" cy="323741"/>
          </a:xfrm>
          <a:custGeom>
            <a:avLst/>
            <a:gdLst>
              <a:gd name="T0" fmla="*/ 2240 w 10880"/>
              <a:gd name="T1" fmla="*/ 4480 h 11520"/>
              <a:gd name="T2" fmla="*/ 2240 w 10880"/>
              <a:gd name="T3" fmla="*/ 5120 h 11520"/>
              <a:gd name="T4" fmla="*/ 8320 w 10880"/>
              <a:gd name="T5" fmla="*/ 4800 h 11520"/>
              <a:gd name="T6" fmla="*/ 4160 w 10880"/>
              <a:gd name="T7" fmla="*/ 6400 h 11520"/>
              <a:gd name="T8" fmla="*/ 1920 w 10880"/>
              <a:gd name="T9" fmla="*/ 6720 h 11520"/>
              <a:gd name="T10" fmla="*/ 4160 w 10880"/>
              <a:gd name="T11" fmla="*/ 7040 h 11520"/>
              <a:gd name="T12" fmla="*/ 4160 w 10880"/>
              <a:gd name="T13" fmla="*/ 6400 h 11520"/>
              <a:gd name="T14" fmla="*/ 2240 w 10880"/>
              <a:gd name="T15" fmla="*/ 8320 h 11520"/>
              <a:gd name="T16" fmla="*/ 2240 w 10880"/>
              <a:gd name="T17" fmla="*/ 8960 h 11520"/>
              <a:gd name="T18" fmla="*/ 4480 w 10880"/>
              <a:gd name="T19" fmla="*/ 8640 h 11520"/>
              <a:gd name="T20" fmla="*/ 8000 w 10880"/>
              <a:gd name="T21" fmla="*/ 2560 h 11520"/>
              <a:gd name="T22" fmla="*/ 1920 w 10880"/>
              <a:gd name="T23" fmla="*/ 2880 h 11520"/>
              <a:gd name="T24" fmla="*/ 8000 w 10880"/>
              <a:gd name="T25" fmla="*/ 3200 h 11520"/>
              <a:gd name="T26" fmla="*/ 8000 w 10880"/>
              <a:gd name="T27" fmla="*/ 2560 h 11520"/>
              <a:gd name="T28" fmla="*/ 320 w 10880"/>
              <a:gd name="T29" fmla="*/ 0 h 11520"/>
              <a:gd name="T30" fmla="*/ 0 w 10880"/>
              <a:gd name="T31" fmla="*/ 11200 h 11520"/>
              <a:gd name="T32" fmla="*/ 5120 w 10880"/>
              <a:gd name="T33" fmla="*/ 11520 h 11520"/>
              <a:gd name="T34" fmla="*/ 5120 w 10880"/>
              <a:gd name="T35" fmla="*/ 10880 h 11520"/>
              <a:gd name="T36" fmla="*/ 640 w 10880"/>
              <a:gd name="T37" fmla="*/ 640 h 11520"/>
              <a:gd name="T38" fmla="*/ 9600 w 10880"/>
              <a:gd name="T39" fmla="*/ 5440 h 11520"/>
              <a:gd name="T40" fmla="*/ 10240 w 10880"/>
              <a:gd name="T41" fmla="*/ 5440 h 11520"/>
              <a:gd name="T42" fmla="*/ 9920 w 10880"/>
              <a:gd name="T43" fmla="*/ 0 h 11520"/>
              <a:gd name="T44" fmla="*/ 5760 w 10880"/>
              <a:gd name="T45" fmla="*/ 8960 h 11520"/>
              <a:gd name="T46" fmla="*/ 10880 w 10880"/>
              <a:gd name="T47" fmla="*/ 8960 h 11520"/>
              <a:gd name="T48" fmla="*/ 8320 w 10880"/>
              <a:gd name="T49" fmla="*/ 10880 h 11520"/>
              <a:gd name="T50" fmla="*/ 8320 w 10880"/>
              <a:gd name="T51" fmla="*/ 7040 h 11520"/>
              <a:gd name="T52" fmla="*/ 8320 w 10880"/>
              <a:gd name="T53" fmla="*/ 10880 h 11520"/>
              <a:gd name="T54" fmla="*/ 8768 w 10880"/>
              <a:gd name="T55" fmla="*/ 8064 h 11520"/>
              <a:gd name="T56" fmla="*/ 7872 w 10880"/>
              <a:gd name="T57" fmla="*/ 8064 h 11520"/>
              <a:gd name="T58" fmla="*/ 7424 w 10880"/>
              <a:gd name="T59" fmla="*/ 8512 h 11520"/>
              <a:gd name="T60" fmla="*/ 7424 w 10880"/>
              <a:gd name="T61" fmla="*/ 9408 h 11520"/>
              <a:gd name="T62" fmla="*/ 7872 w 10880"/>
              <a:gd name="T63" fmla="*/ 9856 h 11520"/>
              <a:gd name="T64" fmla="*/ 8768 w 10880"/>
              <a:gd name="T65" fmla="*/ 9856 h 11520"/>
              <a:gd name="T66" fmla="*/ 9216 w 10880"/>
              <a:gd name="T67" fmla="*/ 9408 h 11520"/>
              <a:gd name="T68" fmla="*/ 9216 w 10880"/>
              <a:gd name="T69" fmla="*/ 8512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0" h="11520">
                <a:moveTo>
                  <a:pt x="8000" y="4480"/>
                </a:moveTo>
                <a:lnTo>
                  <a:pt x="2240" y="4480"/>
                </a:lnTo>
                <a:cubicBezTo>
                  <a:pt x="2080" y="4480"/>
                  <a:pt x="1920" y="4640"/>
                  <a:pt x="1920" y="4800"/>
                </a:cubicBezTo>
                <a:cubicBezTo>
                  <a:pt x="1920" y="4960"/>
                  <a:pt x="2080" y="5120"/>
                  <a:pt x="2240" y="5120"/>
                </a:cubicBezTo>
                <a:lnTo>
                  <a:pt x="8000" y="5120"/>
                </a:lnTo>
                <a:cubicBezTo>
                  <a:pt x="8160" y="5120"/>
                  <a:pt x="8320" y="4960"/>
                  <a:pt x="8320" y="4800"/>
                </a:cubicBezTo>
                <a:cubicBezTo>
                  <a:pt x="8320" y="4640"/>
                  <a:pt x="8160" y="4480"/>
                  <a:pt x="8000" y="4480"/>
                </a:cubicBezTo>
                <a:close/>
                <a:moveTo>
                  <a:pt x="4160" y="6400"/>
                </a:moveTo>
                <a:lnTo>
                  <a:pt x="2240" y="6400"/>
                </a:lnTo>
                <a:cubicBezTo>
                  <a:pt x="2080" y="6400"/>
                  <a:pt x="1920" y="6528"/>
                  <a:pt x="1920" y="6720"/>
                </a:cubicBezTo>
                <a:cubicBezTo>
                  <a:pt x="1920" y="6880"/>
                  <a:pt x="2080" y="7040"/>
                  <a:pt x="2240" y="7040"/>
                </a:cubicBezTo>
                <a:lnTo>
                  <a:pt x="4160" y="7040"/>
                </a:lnTo>
                <a:cubicBezTo>
                  <a:pt x="4352" y="7040"/>
                  <a:pt x="4480" y="6880"/>
                  <a:pt x="4480" y="6720"/>
                </a:cubicBezTo>
                <a:cubicBezTo>
                  <a:pt x="4480" y="6528"/>
                  <a:pt x="4352" y="6400"/>
                  <a:pt x="4160" y="6400"/>
                </a:cubicBezTo>
                <a:close/>
                <a:moveTo>
                  <a:pt x="4160" y="8320"/>
                </a:moveTo>
                <a:lnTo>
                  <a:pt x="2240" y="8320"/>
                </a:lnTo>
                <a:cubicBezTo>
                  <a:pt x="2080" y="8320"/>
                  <a:pt x="1920" y="8448"/>
                  <a:pt x="1920" y="8640"/>
                </a:cubicBezTo>
                <a:cubicBezTo>
                  <a:pt x="1920" y="8800"/>
                  <a:pt x="2080" y="8960"/>
                  <a:pt x="2240" y="8960"/>
                </a:cubicBezTo>
                <a:lnTo>
                  <a:pt x="4160" y="8960"/>
                </a:lnTo>
                <a:cubicBezTo>
                  <a:pt x="4320" y="8960"/>
                  <a:pt x="4480" y="8800"/>
                  <a:pt x="4480" y="8640"/>
                </a:cubicBezTo>
                <a:cubicBezTo>
                  <a:pt x="4480" y="8448"/>
                  <a:pt x="4320" y="8320"/>
                  <a:pt x="4160" y="8320"/>
                </a:cubicBezTo>
                <a:close/>
                <a:moveTo>
                  <a:pt x="8000" y="2560"/>
                </a:moveTo>
                <a:lnTo>
                  <a:pt x="2240" y="2560"/>
                </a:lnTo>
                <a:cubicBezTo>
                  <a:pt x="2080" y="2560"/>
                  <a:pt x="1920" y="2720"/>
                  <a:pt x="1920" y="2880"/>
                </a:cubicBezTo>
                <a:cubicBezTo>
                  <a:pt x="1920" y="3040"/>
                  <a:pt x="2080" y="3200"/>
                  <a:pt x="2240" y="3200"/>
                </a:cubicBezTo>
                <a:lnTo>
                  <a:pt x="8000" y="3200"/>
                </a:lnTo>
                <a:cubicBezTo>
                  <a:pt x="8160" y="3200"/>
                  <a:pt x="8320" y="3040"/>
                  <a:pt x="8320" y="2880"/>
                </a:cubicBezTo>
                <a:cubicBezTo>
                  <a:pt x="8320" y="2720"/>
                  <a:pt x="8160" y="2560"/>
                  <a:pt x="8000" y="2560"/>
                </a:cubicBezTo>
                <a:close/>
                <a:moveTo>
                  <a:pt x="9920" y="0"/>
                </a:moveTo>
                <a:lnTo>
                  <a:pt x="320" y="0"/>
                </a:lnTo>
                <a:cubicBezTo>
                  <a:pt x="160" y="0"/>
                  <a:pt x="0" y="160"/>
                  <a:pt x="0" y="320"/>
                </a:cubicBezTo>
                <a:lnTo>
                  <a:pt x="0" y="11200"/>
                </a:lnTo>
                <a:cubicBezTo>
                  <a:pt x="0" y="11360"/>
                  <a:pt x="160" y="11520"/>
                  <a:pt x="320" y="11520"/>
                </a:cubicBezTo>
                <a:lnTo>
                  <a:pt x="5120" y="11520"/>
                </a:lnTo>
                <a:cubicBezTo>
                  <a:pt x="5312" y="11520"/>
                  <a:pt x="5440" y="11392"/>
                  <a:pt x="5440" y="11200"/>
                </a:cubicBezTo>
                <a:cubicBezTo>
                  <a:pt x="5440" y="11008"/>
                  <a:pt x="5312" y="10880"/>
                  <a:pt x="5120" y="10880"/>
                </a:cubicBezTo>
                <a:lnTo>
                  <a:pt x="640" y="10880"/>
                </a:lnTo>
                <a:lnTo>
                  <a:pt x="640" y="640"/>
                </a:lnTo>
                <a:lnTo>
                  <a:pt x="9600" y="640"/>
                </a:lnTo>
                <a:lnTo>
                  <a:pt x="9600" y="5440"/>
                </a:lnTo>
                <a:cubicBezTo>
                  <a:pt x="9600" y="5632"/>
                  <a:pt x="9728" y="5760"/>
                  <a:pt x="9920" y="5760"/>
                </a:cubicBezTo>
                <a:cubicBezTo>
                  <a:pt x="10112" y="5760"/>
                  <a:pt x="10240" y="5632"/>
                  <a:pt x="10240" y="5440"/>
                </a:cubicBezTo>
                <a:lnTo>
                  <a:pt x="10240" y="320"/>
                </a:lnTo>
                <a:cubicBezTo>
                  <a:pt x="10240" y="160"/>
                  <a:pt x="10080" y="0"/>
                  <a:pt x="9920" y="0"/>
                </a:cubicBezTo>
                <a:close/>
                <a:moveTo>
                  <a:pt x="8320" y="6400"/>
                </a:moveTo>
                <a:cubicBezTo>
                  <a:pt x="6912" y="6400"/>
                  <a:pt x="5760" y="7552"/>
                  <a:pt x="5760" y="8960"/>
                </a:cubicBezTo>
                <a:cubicBezTo>
                  <a:pt x="5760" y="10368"/>
                  <a:pt x="6912" y="11520"/>
                  <a:pt x="8320" y="11520"/>
                </a:cubicBezTo>
                <a:cubicBezTo>
                  <a:pt x="9728" y="11520"/>
                  <a:pt x="10880" y="10368"/>
                  <a:pt x="10880" y="8960"/>
                </a:cubicBezTo>
                <a:cubicBezTo>
                  <a:pt x="10880" y="7552"/>
                  <a:pt x="9728" y="6400"/>
                  <a:pt x="8320" y="6400"/>
                </a:cubicBezTo>
                <a:close/>
                <a:moveTo>
                  <a:pt x="8320" y="10880"/>
                </a:moveTo>
                <a:cubicBezTo>
                  <a:pt x="7264" y="10880"/>
                  <a:pt x="6400" y="10016"/>
                  <a:pt x="6400" y="8960"/>
                </a:cubicBezTo>
                <a:cubicBezTo>
                  <a:pt x="6400" y="7904"/>
                  <a:pt x="7264" y="7040"/>
                  <a:pt x="8320" y="7040"/>
                </a:cubicBezTo>
                <a:cubicBezTo>
                  <a:pt x="9376" y="7040"/>
                  <a:pt x="10240" y="7904"/>
                  <a:pt x="10240" y="8960"/>
                </a:cubicBezTo>
                <a:cubicBezTo>
                  <a:pt x="10240" y="10016"/>
                  <a:pt x="9376" y="10880"/>
                  <a:pt x="8320" y="10880"/>
                </a:cubicBezTo>
                <a:close/>
                <a:moveTo>
                  <a:pt x="9216" y="8064"/>
                </a:moveTo>
                <a:cubicBezTo>
                  <a:pt x="9088" y="7936"/>
                  <a:pt x="8896" y="7936"/>
                  <a:pt x="8768" y="8064"/>
                </a:cubicBezTo>
                <a:lnTo>
                  <a:pt x="8320" y="8512"/>
                </a:lnTo>
                <a:lnTo>
                  <a:pt x="7872" y="8064"/>
                </a:lnTo>
                <a:cubicBezTo>
                  <a:pt x="7744" y="7936"/>
                  <a:pt x="7552" y="7936"/>
                  <a:pt x="7424" y="8064"/>
                </a:cubicBezTo>
                <a:cubicBezTo>
                  <a:pt x="7296" y="8192"/>
                  <a:pt x="7296" y="8384"/>
                  <a:pt x="7424" y="8512"/>
                </a:cubicBezTo>
                <a:lnTo>
                  <a:pt x="7872" y="8960"/>
                </a:lnTo>
                <a:lnTo>
                  <a:pt x="7424" y="9408"/>
                </a:lnTo>
                <a:cubicBezTo>
                  <a:pt x="7296" y="9536"/>
                  <a:pt x="7296" y="9728"/>
                  <a:pt x="7424" y="9856"/>
                </a:cubicBezTo>
                <a:cubicBezTo>
                  <a:pt x="7552" y="9984"/>
                  <a:pt x="7744" y="9984"/>
                  <a:pt x="7872" y="9856"/>
                </a:cubicBezTo>
                <a:lnTo>
                  <a:pt x="8320" y="9408"/>
                </a:lnTo>
                <a:lnTo>
                  <a:pt x="8768" y="9856"/>
                </a:lnTo>
                <a:cubicBezTo>
                  <a:pt x="8896" y="9984"/>
                  <a:pt x="9088" y="9984"/>
                  <a:pt x="9216" y="9856"/>
                </a:cubicBezTo>
                <a:cubicBezTo>
                  <a:pt x="9344" y="9728"/>
                  <a:pt x="9344" y="9536"/>
                  <a:pt x="9216" y="9408"/>
                </a:cubicBezTo>
                <a:lnTo>
                  <a:pt x="8768" y="8960"/>
                </a:lnTo>
                <a:lnTo>
                  <a:pt x="9216" y="8512"/>
                </a:lnTo>
                <a:cubicBezTo>
                  <a:pt x="9344" y="8384"/>
                  <a:pt x="9344" y="8192"/>
                  <a:pt x="9216" y="80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23524136"/>
              </p:ext>
            </p:extLst>
          </p:nvPr>
        </p:nvGraphicFramePr>
        <p:xfrm>
          <a:off x="6095365" y="889000"/>
          <a:ext cx="6014720" cy="510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1"/>
    </p:custData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2506480" y="5870101"/>
            <a:ext cx="671929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1600" dirty="0">
                <a:latin typeface="Cambria" panose="02040503050406030204" charset="0"/>
                <a:cs typeface="Cambria" panose="02040503050406030204" charset="0"/>
                <a:sym typeface="+mn-ea"/>
              </a:rPr>
              <a:t>  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Furthermore, </a:t>
            </a:r>
            <a:r>
              <a:rPr lang="en-US" altLang="ru-RU" sz="16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495 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classrooms have been established in </a:t>
            </a:r>
            <a:r>
              <a:rPr lang="en-US" altLang="ru-RU" sz="16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enterprises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, where </a:t>
            </a:r>
            <a:r>
              <a:rPr lang="en-US" altLang="ru-RU" sz="16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781 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instructors teach students </a:t>
            </a:r>
            <a:r>
              <a:rPr lang="en-US" altLang="ru-RU" sz="16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practical skills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.</a:t>
            </a:r>
          </a:p>
        </p:txBody>
      </p:sp>
      <p:sp>
        <p:nvSpPr>
          <p:cNvPr id="13" name="文本框 17"/>
          <p:cNvSpPr txBox="1"/>
          <p:nvPr/>
        </p:nvSpPr>
        <p:spPr>
          <a:xfrm flipH="1">
            <a:off x="1046480" y="342840"/>
            <a:ext cx="481965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CN" sz="2800" dirty="0">
                <a:solidFill>
                  <a:srgbClr val="82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Moderno Black" pitchFamily="2" charset="0"/>
                <a:ea typeface="MuseoModerno Black" pitchFamily="2" charset="0"/>
                <a:cs typeface="Manrope SemiBold" charset="0"/>
              </a:rPr>
              <a:t>Regional Distribution</a:t>
            </a:r>
          </a:p>
        </p:txBody>
      </p:sp>
      <p:cxnSp>
        <p:nvCxnSpPr>
          <p:cNvPr id="14" name="直接连接符 33"/>
          <p:cNvCxnSpPr/>
          <p:nvPr/>
        </p:nvCxnSpPr>
        <p:spPr>
          <a:xfrm flipV="1">
            <a:off x="1148994" y="864810"/>
            <a:ext cx="3630295" cy="2413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55457722"/>
              </p:ext>
            </p:extLst>
          </p:nvPr>
        </p:nvGraphicFramePr>
        <p:xfrm>
          <a:off x="174661" y="977920"/>
          <a:ext cx="10326492" cy="480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椭圆 60">
            <a:extLst>
              <a:ext uri="{FF2B5EF4-FFF2-40B4-BE49-F238E27FC236}">
                <a16:creationId xmlns:a16="http://schemas.microsoft.com/office/drawing/2014/main" id="{D4869273-7EB7-49E5-AF26-8275F4DC079B}"/>
              </a:ext>
            </a:extLst>
          </p:cNvPr>
          <p:cNvSpPr/>
          <p:nvPr/>
        </p:nvSpPr>
        <p:spPr>
          <a:xfrm>
            <a:off x="191141" y="192200"/>
            <a:ext cx="749857" cy="749857"/>
          </a:xfrm>
          <a:prstGeom prst="ellipse">
            <a:avLst/>
          </a:prstGeom>
          <a:solidFill>
            <a:srgbClr val="827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Manrope SemiBold" charset="0"/>
            </a:endParaRPr>
          </a:p>
        </p:txBody>
      </p:sp>
      <p:sp>
        <p:nvSpPr>
          <p:cNvPr id="7" name="Oval 29">
            <a:extLst>
              <a:ext uri="{FF2B5EF4-FFF2-40B4-BE49-F238E27FC236}">
                <a16:creationId xmlns:a16="http://schemas.microsoft.com/office/drawing/2014/main" id="{8E41E484-48CA-4729-9ED4-87C9B74486FD}"/>
              </a:ext>
            </a:extLst>
          </p:cNvPr>
          <p:cNvSpPr/>
          <p:nvPr/>
        </p:nvSpPr>
        <p:spPr>
          <a:xfrm>
            <a:off x="370059" y="405375"/>
            <a:ext cx="415787" cy="396899"/>
          </a:xfrm>
          <a:custGeom>
            <a:avLst/>
            <a:gdLst>
              <a:gd name="T0" fmla="*/ 7080 w 12800"/>
              <a:gd name="T1" fmla="*/ 12738 h 12738"/>
              <a:gd name="T2" fmla="*/ 6813 w 12800"/>
              <a:gd name="T3" fmla="*/ 12471 h 12738"/>
              <a:gd name="T4" fmla="*/ 6813 w 12800"/>
              <a:gd name="T5" fmla="*/ 7019 h 12738"/>
              <a:gd name="T6" fmla="*/ 7080 w 12800"/>
              <a:gd name="T7" fmla="*/ 6752 h 12738"/>
              <a:gd name="T8" fmla="*/ 12533 w 12800"/>
              <a:gd name="T9" fmla="*/ 6752 h 12738"/>
              <a:gd name="T10" fmla="*/ 12800 w 12800"/>
              <a:gd name="T11" fmla="*/ 7019 h 12738"/>
              <a:gd name="T12" fmla="*/ 7080 w 12800"/>
              <a:gd name="T13" fmla="*/ 12738 h 12738"/>
              <a:gd name="T14" fmla="*/ 7347 w 12800"/>
              <a:gd name="T15" fmla="*/ 7286 h 12738"/>
              <a:gd name="T16" fmla="*/ 7347 w 12800"/>
              <a:gd name="T17" fmla="*/ 12198 h 12738"/>
              <a:gd name="T18" fmla="*/ 12260 w 12800"/>
              <a:gd name="T19" fmla="*/ 7286 h 12738"/>
              <a:gd name="T20" fmla="*/ 7347 w 12800"/>
              <a:gd name="T21" fmla="*/ 7286 h 12738"/>
              <a:gd name="T22" fmla="*/ 5721 w 12800"/>
              <a:gd name="T23" fmla="*/ 11440 h 12738"/>
              <a:gd name="T24" fmla="*/ 0 w 12800"/>
              <a:gd name="T25" fmla="*/ 5720 h 12738"/>
              <a:gd name="T26" fmla="*/ 5721 w 12800"/>
              <a:gd name="T27" fmla="*/ 0 h 12738"/>
              <a:gd name="T28" fmla="*/ 11441 w 12800"/>
              <a:gd name="T29" fmla="*/ 5720 h 12738"/>
              <a:gd name="T30" fmla="*/ 11174 w 12800"/>
              <a:gd name="T31" fmla="*/ 5987 h 12738"/>
              <a:gd name="T32" fmla="*/ 5987 w 12800"/>
              <a:gd name="T33" fmla="*/ 5987 h 12738"/>
              <a:gd name="T34" fmla="*/ 5987 w 12800"/>
              <a:gd name="T35" fmla="*/ 11173 h 12738"/>
              <a:gd name="T36" fmla="*/ 5721 w 12800"/>
              <a:gd name="T37" fmla="*/ 11440 h 12738"/>
              <a:gd name="T38" fmla="*/ 5721 w 12800"/>
              <a:gd name="T39" fmla="*/ 533 h 12738"/>
              <a:gd name="T40" fmla="*/ 533 w 12800"/>
              <a:gd name="T41" fmla="*/ 5720 h 12738"/>
              <a:gd name="T42" fmla="*/ 5454 w 12800"/>
              <a:gd name="T43" fmla="*/ 10900 h 12738"/>
              <a:gd name="T44" fmla="*/ 5454 w 12800"/>
              <a:gd name="T45" fmla="*/ 5720 h 12738"/>
              <a:gd name="T46" fmla="*/ 5721 w 12800"/>
              <a:gd name="T47" fmla="*/ 5453 h 12738"/>
              <a:gd name="T48" fmla="*/ 10901 w 12800"/>
              <a:gd name="T49" fmla="*/ 5453 h 12738"/>
              <a:gd name="T50" fmla="*/ 5721 w 12800"/>
              <a:gd name="T51" fmla="*/ 533 h 12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00" h="12738">
                <a:moveTo>
                  <a:pt x="7080" y="12738"/>
                </a:moveTo>
                <a:cubicBezTo>
                  <a:pt x="6933" y="12738"/>
                  <a:pt x="6813" y="12619"/>
                  <a:pt x="6813" y="12471"/>
                </a:cubicBezTo>
                <a:lnTo>
                  <a:pt x="6813" y="7019"/>
                </a:lnTo>
                <a:cubicBezTo>
                  <a:pt x="6813" y="6872"/>
                  <a:pt x="6933" y="6752"/>
                  <a:pt x="7080" y="6752"/>
                </a:cubicBezTo>
                <a:lnTo>
                  <a:pt x="12533" y="6752"/>
                </a:lnTo>
                <a:cubicBezTo>
                  <a:pt x="12681" y="6752"/>
                  <a:pt x="12800" y="6872"/>
                  <a:pt x="12800" y="7019"/>
                </a:cubicBezTo>
                <a:cubicBezTo>
                  <a:pt x="12800" y="10172"/>
                  <a:pt x="10234" y="12738"/>
                  <a:pt x="7080" y="12738"/>
                </a:cubicBezTo>
                <a:close/>
                <a:moveTo>
                  <a:pt x="7347" y="7286"/>
                </a:moveTo>
                <a:lnTo>
                  <a:pt x="7347" y="12198"/>
                </a:lnTo>
                <a:cubicBezTo>
                  <a:pt x="9995" y="12063"/>
                  <a:pt x="12125" y="9934"/>
                  <a:pt x="12260" y="7286"/>
                </a:cubicBezTo>
                <a:lnTo>
                  <a:pt x="7347" y="7286"/>
                </a:lnTo>
                <a:close/>
                <a:moveTo>
                  <a:pt x="5721" y="11440"/>
                </a:moveTo>
                <a:cubicBezTo>
                  <a:pt x="2566" y="11440"/>
                  <a:pt x="0" y="8874"/>
                  <a:pt x="0" y="5720"/>
                </a:cubicBezTo>
                <a:cubicBezTo>
                  <a:pt x="0" y="2566"/>
                  <a:pt x="2566" y="0"/>
                  <a:pt x="5721" y="0"/>
                </a:cubicBezTo>
                <a:cubicBezTo>
                  <a:pt x="8874" y="0"/>
                  <a:pt x="11441" y="2566"/>
                  <a:pt x="11441" y="5720"/>
                </a:cubicBezTo>
                <a:cubicBezTo>
                  <a:pt x="11442" y="5867"/>
                  <a:pt x="11322" y="5987"/>
                  <a:pt x="11174" y="5987"/>
                </a:cubicBezTo>
                <a:lnTo>
                  <a:pt x="5987" y="5987"/>
                </a:lnTo>
                <a:lnTo>
                  <a:pt x="5987" y="11173"/>
                </a:lnTo>
                <a:cubicBezTo>
                  <a:pt x="5987" y="11321"/>
                  <a:pt x="5868" y="11440"/>
                  <a:pt x="5721" y="11440"/>
                </a:cubicBezTo>
                <a:close/>
                <a:moveTo>
                  <a:pt x="5721" y="533"/>
                </a:moveTo>
                <a:cubicBezTo>
                  <a:pt x="2861" y="533"/>
                  <a:pt x="533" y="2860"/>
                  <a:pt x="533" y="5720"/>
                </a:cubicBezTo>
                <a:cubicBezTo>
                  <a:pt x="533" y="8490"/>
                  <a:pt x="2717" y="10761"/>
                  <a:pt x="5454" y="10900"/>
                </a:cubicBezTo>
                <a:lnTo>
                  <a:pt x="5454" y="5720"/>
                </a:lnTo>
                <a:cubicBezTo>
                  <a:pt x="5454" y="5573"/>
                  <a:pt x="5574" y="5453"/>
                  <a:pt x="5721" y="5453"/>
                </a:cubicBezTo>
                <a:lnTo>
                  <a:pt x="10901" y="5453"/>
                </a:lnTo>
                <a:cubicBezTo>
                  <a:pt x="10761" y="2717"/>
                  <a:pt x="8491" y="533"/>
                  <a:pt x="5721" y="5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MuseoModerno Black" pitchFamily="2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DBFEB43E-FAE3-47DD-B44D-655D7D8C9A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696065" y="267064"/>
            <a:ext cx="317500" cy="315263"/>
          </a:xfrm>
          <a:prstGeom prst="rect">
            <a:avLst/>
          </a:prstGeom>
          <a:solidFill>
            <a:srgbClr val="64B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anrope SemiBold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953" y="1022563"/>
            <a:ext cx="9928010" cy="13369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altLang="en-US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 </a:t>
            </a:r>
            <a:r>
              <a:rPr lang="en-US" altLang="en-US" sz="16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b) 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Out of </a:t>
            </a:r>
            <a:r>
              <a:rPr lang="en-US" altLang="ru-RU" sz="16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29,269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students involved in dual education, </a:t>
            </a:r>
            <a:r>
              <a:rPr lang="en-US" altLang="ru-RU" sz="16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24,500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(83.7%) are working </a:t>
            </a:r>
            <a:r>
              <a:rPr lang="en-US" altLang="ru-RU" sz="16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as employees and interns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in production on a contractual basis outside of class hours. </a:t>
            </a:r>
            <a:r>
              <a:rPr lang="ru-RU" altLang="en-US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  </a:t>
            </a:r>
          </a:p>
          <a:p>
            <a:pPr algn="l">
              <a:lnSpc>
                <a:spcPct val="150000"/>
              </a:lnSpc>
            </a:pPr>
            <a:r>
              <a:rPr lang="ru-RU" altLang="en-US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 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In the following regions, the participation rates are as follows:</a:t>
            </a:r>
          </a:p>
        </p:txBody>
      </p:sp>
      <p:sp>
        <p:nvSpPr>
          <p:cNvPr id="13" name="文本框 17"/>
          <p:cNvSpPr txBox="1"/>
          <p:nvPr/>
        </p:nvSpPr>
        <p:spPr>
          <a:xfrm flipH="1">
            <a:off x="1045308" y="342840"/>
            <a:ext cx="481965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altLang="zh-CN" sz="2800" dirty="0">
                <a:solidFill>
                  <a:srgbClr val="82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Moderno Black" pitchFamily="2" charset="0"/>
                <a:ea typeface="MuseoModerno Black" pitchFamily="2" charset="0"/>
                <a:cs typeface="Manrope SemiBold" charset="0"/>
              </a:rPr>
              <a:t>Regional Distribution</a:t>
            </a:r>
          </a:p>
        </p:txBody>
      </p:sp>
      <p:cxnSp>
        <p:nvCxnSpPr>
          <p:cNvPr id="14" name="直接连接符 33"/>
          <p:cNvCxnSpPr/>
          <p:nvPr/>
        </p:nvCxnSpPr>
        <p:spPr>
          <a:xfrm flipV="1">
            <a:off x="1148994" y="864810"/>
            <a:ext cx="3630295" cy="2413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93126701"/>
              </p:ext>
            </p:extLst>
          </p:nvPr>
        </p:nvGraphicFramePr>
        <p:xfrm>
          <a:off x="471715" y="2116476"/>
          <a:ext cx="9802441" cy="474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椭圆 60">
            <a:extLst>
              <a:ext uri="{FF2B5EF4-FFF2-40B4-BE49-F238E27FC236}">
                <a16:creationId xmlns:a16="http://schemas.microsoft.com/office/drawing/2014/main" id="{A9DF370C-F9F7-4934-A955-6E87B6365BEB}"/>
              </a:ext>
            </a:extLst>
          </p:cNvPr>
          <p:cNvSpPr/>
          <p:nvPr/>
        </p:nvSpPr>
        <p:spPr>
          <a:xfrm>
            <a:off x="191141" y="192200"/>
            <a:ext cx="749857" cy="749857"/>
          </a:xfrm>
          <a:prstGeom prst="ellipse">
            <a:avLst/>
          </a:prstGeom>
          <a:solidFill>
            <a:srgbClr val="827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Manrope SemiBold" charset="0"/>
            </a:endParaRPr>
          </a:p>
        </p:txBody>
      </p:sp>
      <p:sp>
        <p:nvSpPr>
          <p:cNvPr id="7" name="Oval 29">
            <a:extLst>
              <a:ext uri="{FF2B5EF4-FFF2-40B4-BE49-F238E27FC236}">
                <a16:creationId xmlns:a16="http://schemas.microsoft.com/office/drawing/2014/main" id="{289B60A1-E556-409E-A0B2-33F3EE9763B3}"/>
              </a:ext>
            </a:extLst>
          </p:cNvPr>
          <p:cNvSpPr/>
          <p:nvPr/>
        </p:nvSpPr>
        <p:spPr>
          <a:xfrm>
            <a:off x="370059" y="405375"/>
            <a:ext cx="415787" cy="396899"/>
          </a:xfrm>
          <a:custGeom>
            <a:avLst/>
            <a:gdLst>
              <a:gd name="T0" fmla="*/ 7080 w 12800"/>
              <a:gd name="T1" fmla="*/ 12738 h 12738"/>
              <a:gd name="T2" fmla="*/ 6813 w 12800"/>
              <a:gd name="T3" fmla="*/ 12471 h 12738"/>
              <a:gd name="T4" fmla="*/ 6813 w 12800"/>
              <a:gd name="T5" fmla="*/ 7019 h 12738"/>
              <a:gd name="T6" fmla="*/ 7080 w 12800"/>
              <a:gd name="T7" fmla="*/ 6752 h 12738"/>
              <a:gd name="T8" fmla="*/ 12533 w 12800"/>
              <a:gd name="T9" fmla="*/ 6752 h 12738"/>
              <a:gd name="T10" fmla="*/ 12800 w 12800"/>
              <a:gd name="T11" fmla="*/ 7019 h 12738"/>
              <a:gd name="T12" fmla="*/ 7080 w 12800"/>
              <a:gd name="T13" fmla="*/ 12738 h 12738"/>
              <a:gd name="T14" fmla="*/ 7347 w 12800"/>
              <a:gd name="T15" fmla="*/ 7286 h 12738"/>
              <a:gd name="T16" fmla="*/ 7347 w 12800"/>
              <a:gd name="T17" fmla="*/ 12198 h 12738"/>
              <a:gd name="T18" fmla="*/ 12260 w 12800"/>
              <a:gd name="T19" fmla="*/ 7286 h 12738"/>
              <a:gd name="T20" fmla="*/ 7347 w 12800"/>
              <a:gd name="T21" fmla="*/ 7286 h 12738"/>
              <a:gd name="T22" fmla="*/ 5721 w 12800"/>
              <a:gd name="T23" fmla="*/ 11440 h 12738"/>
              <a:gd name="T24" fmla="*/ 0 w 12800"/>
              <a:gd name="T25" fmla="*/ 5720 h 12738"/>
              <a:gd name="T26" fmla="*/ 5721 w 12800"/>
              <a:gd name="T27" fmla="*/ 0 h 12738"/>
              <a:gd name="T28" fmla="*/ 11441 w 12800"/>
              <a:gd name="T29" fmla="*/ 5720 h 12738"/>
              <a:gd name="T30" fmla="*/ 11174 w 12800"/>
              <a:gd name="T31" fmla="*/ 5987 h 12738"/>
              <a:gd name="T32" fmla="*/ 5987 w 12800"/>
              <a:gd name="T33" fmla="*/ 5987 h 12738"/>
              <a:gd name="T34" fmla="*/ 5987 w 12800"/>
              <a:gd name="T35" fmla="*/ 11173 h 12738"/>
              <a:gd name="T36" fmla="*/ 5721 w 12800"/>
              <a:gd name="T37" fmla="*/ 11440 h 12738"/>
              <a:gd name="T38" fmla="*/ 5721 w 12800"/>
              <a:gd name="T39" fmla="*/ 533 h 12738"/>
              <a:gd name="T40" fmla="*/ 533 w 12800"/>
              <a:gd name="T41" fmla="*/ 5720 h 12738"/>
              <a:gd name="T42" fmla="*/ 5454 w 12800"/>
              <a:gd name="T43" fmla="*/ 10900 h 12738"/>
              <a:gd name="T44" fmla="*/ 5454 w 12800"/>
              <a:gd name="T45" fmla="*/ 5720 h 12738"/>
              <a:gd name="T46" fmla="*/ 5721 w 12800"/>
              <a:gd name="T47" fmla="*/ 5453 h 12738"/>
              <a:gd name="T48" fmla="*/ 10901 w 12800"/>
              <a:gd name="T49" fmla="*/ 5453 h 12738"/>
              <a:gd name="T50" fmla="*/ 5721 w 12800"/>
              <a:gd name="T51" fmla="*/ 533 h 12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00" h="12738">
                <a:moveTo>
                  <a:pt x="7080" y="12738"/>
                </a:moveTo>
                <a:cubicBezTo>
                  <a:pt x="6933" y="12738"/>
                  <a:pt x="6813" y="12619"/>
                  <a:pt x="6813" y="12471"/>
                </a:cubicBezTo>
                <a:lnTo>
                  <a:pt x="6813" y="7019"/>
                </a:lnTo>
                <a:cubicBezTo>
                  <a:pt x="6813" y="6872"/>
                  <a:pt x="6933" y="6752"/>
                  <a:pt x="7080" y="6752"/>
                </a:cubicBezTo>
                <a:lnTo>
                  <a:pt x="12533" y="6752"/>
                </a:lnTo>
                <a:cubicBezTo>
                  <a:pt x="12681" y="6752"/>
                  <a:pt x="12800" y="6872"/>
                  <a:pt x="12800" y="7019"/>
                </a:cubicBezTo>
                <a:cubicBezTo>
                  <a:pt x="12800" y="10172"/>
                  <a:pt x="10234" y="12738"/>
                  <a:pt x="7080" y="12738"/>
                </a:cubicBezTo>
                <a:close/>
                <a:moveTo>
                  <a:pt x="7347" y="7286"/>
                </a:moveTo>
                <a:lnTo>
                  <a:pt x="7347" y="12198"/>
                </a:lnTo>
                <a:cubicBezTo>
                  <a:pt x="9995" y="12063"/>
                  <a:pt x="12125" y="9934"/>
                  <a:pt x="12260" y="7286"/>
                </a:cubicBezTo>
                <a:lnTo>
                  <a:pt x="7347" y="7286"/>
                </a:lnTo>
                <a:close/>
                <a:moveTo>
                  <a:pt x="5721" y="11440"/>
                </a:moveTo>
                <a:cubicBezTo>
                  <a:pt x="2566" y="11440"/>
                  <a:pt x="0" y="8874"/>
                  <a:pt x="0" y="5720"/>
                </a:cubicBezTo>
                <a:cubicBezTo>
                  <a:pt x="0" y="2566"/>
                  <a:pt x="2566" y="0"/>
                  <a:pt x="5721" y="0"/>
                </a:cubicBezTo>
                <a:cubicBezTo>
                  <a:pt x="8874" y="0"/>
                  <a:pt x="11441" y="2566"/>
                  <a:pt x="11441" y="5720"/>
                </a:cubicBezTo>
                <a:cubicBezTo>
                  <a:pt x="11442" y="5867"/>
                  <a:pt x="11322" y="5987"/>
                  <a:pt x="11174" y="5987"/>
                </a:cubicBezTo>
                <a:lnTo>
                  <a:pt x="5987" y="5987"/>
                </a:lnTo>
                <a:lnTo>
                  <a:pt x="5987" y="11173"/>
                </a:lnTo>
                <a:cubicBezTo>
                  <a:pt x="5987" y="11321"/>
                  <a:pt x="5868" y="11440"/>
                  <a:pt x="5721" y="11440"/>
                </a:cubicBezTo>
                <a:close/>
                <a:moveTo>
                  <a:pt x="5721" y="533"/>
                </a:moveTo>
                <a:cubicBezTo>
                  <a:pt x="2861" y="533"/>
                  <a:pt x="533" y="2860"/>
                  <a:pt x="533" y="5720"/>
                </a:cubicBezTo>
                <a:cubicBezTo>
                  <a:pt x="533" y="8490"/>
                  <a:pt x="2717" y="10761"/>
                  <a:pt x="5454" y="10900"/>
                </a:cubicBezTo>
                <a:lnTo>
                  <a:pt x="5454" y="5720"/>
                </a:lnTo>
                <a:cubicBezTo>
                  <a:pt x="5454" y="5573"/>
                  <a:pt x="5574" y="5453"/>
                  <a:pt x="5721" y="5453"/>
                </a:cubicBezTo>
                <a:lnTo>
                  <a:pt x="10901" y="5453"/>
                </a:lnTo>
                <a:cubicBezTo>
                  <a:pt x="10761" y="2717"/>
                  <a:pt x="8491" y="533"/>
                  <a:pt x="5721" y="5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MuseoModerno Black" pitchFamily="2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EC6FE72A-AE57-44C0-AFCB-690FA4FBD1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696065" y="267064"/>
            <a:ext cx="317500" cy="315263"/>
          </a:xfrm>
          <a:prstGeom prst="rect">
            <a:avLst/>
          </a:prstGeom>
          <a:solidFill>
            <a:srgbClr val="64B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anrope SemiBold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5">
            <a:extLst>
              <a:ext uri="{FF2B5EF4-FFF2-40B4-BE49-F238E27FC236}">
                <a16:creationId xmlns:a16="http://schemas.microsoft.com/office/drawing/2014/main" id="{2C774A70-75F9-4921-B146-3A881C1F2484}"/>
              </a:ext>
            </a:extLst>
          </p:cNvPr>
          <p:cNvSpPr/>
          <p:nvPr/>
        </p:nvSpPr>
        <p:spPr>
          <a:xfrm>
            <a:off x="1748836" y="1022154"/>
            <a:ext cx="254625" cy="3091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Manrope SemiBold" charset="0"/>
            </a:endParaRPr>
          </a:p>
        </p:txBody>
      </p:sp>
      <p:grpSp>
        <p:nvGrpSpPr>
          <p:cNvPr id="24" name="Group 3"/>
          <p:cNvGrpSpPr/>
          <p:nvPr/>
        </p:nvGrpSpPr>
        <p:grpSpPr>
          <a:xfrm>
            <a:off x="1269752" y="911383"/>
            <a:ext cx="10170819" cy="5866472"/>
            <a:chOff x="1893845" y="326311"/>
            <a:chExt cx="8865582" cy="5639260"/>
          </a:xfrm>
        </p:grpSpPr>
        <p:sp>
          <p:nvSpPr>
            <p:cNvPr id="25" name="任意多边形: 形状 24"/>
            <p:cNvSpPr/>
            <p:nvPr/>
          </p:nvSpPr>
          <p:spPr>
            <a:xfrm>
              <a:off x="6102523" y="3566119"/>
              <a:ext cx="2663413" cy="2077178"/>
            </a:xfrm>
            <a:custGeom>
              <a:avLst/>
              <a:gdLst>
                <a:gd name="connsiteX0" fmla="*/ 191163 w 1738947"/>
                <a:gd name="connsiteY0" fmla="*/ 0 h 1383345"/>
                <a:gd name="connsiteX1" fmla="*/ 1547784 w 1738947"/>
                <a:gd name="connsiteY1" fmla="*/ 0 h 1383345"/>
                <a:gd name="connsiteX2" fmla="*/ 1738947 w 1738947"/>
                <a:gd name="connsiteY2" fmla="*/ 191163 h 1383345"/>
                <a:gd name="connsiteX3" fmla="*/ 1738947 w 1738947"/>
                <a:gd name="connsiteY3" fmla="*/ 678311 h 1383345"/>
                <a:gd name="connsiteX4" fmla="*/ 1547784 w 1738947"/>
                <a:gd name="connsiteY4" fmla="*/ 869474 h 1383345"/>
                <a:gd name="connsiteX5" fmla="*/ 393097 w 1738947"/>
                <a:gd name="connsiteY5" fmla="*/ 869474 h 1383345"/>
                <a:gd name="connsiteX6" fmla="*/ 0 w 1738947"/>
                <a:gd name="connsiteY6" fmla="*/ 1383345 h 1383345"/>
                <a:gd name="connsiteX7" fmla="*/ 0 w 1738947"/>
                <a:gd name="connsiteY7" fmla="*/ 678311 h 1383345"/>
                <a:gd name="connsiteX8" fmla="*/ 0 w 1738947"/>
                <a:gd name="connsiteY8" fmla="*/ 407983 h 1383345"/>
                <a:gd name="connsiteX9" fmla="*/ 0 w 1738947"/>
                <a:gd name="connsiteY9" fmla="*/ 191163 h 1383345"/>
                <a:gd name="connsiteX10" fmla="*/ 191163 w 1738947"/>
                <a:gd name="connsiteY10" fmla="*/ 0 h 138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8947" h="1383345">
                  <a:moveTo>
                    <a:pt x="191163" y="0"/>
                  </a:moveTo>
                  <a:lnTo>
                    <a:pt x="1547784" y="0"/>
                  </a:lnTo>
                  <a:cubicBezTo>
                    <a:pt x="1653360" y="0"/>
                    <a:pt x="1738947" y="85587"/>
                    <a:pt x="1738947" y="191163"/>
                  </a:cubicBezTo>
                  <a:lnTo>
                    <a:pt x="1738947" y="678311"/>
                  </a:lnTo>
                  <a:cubicBezTo>
                    <a:pt x="1738947" y="783887"/>
                    <a:pt x="1653360" y="869474"/>
                    <a:pt x="1547784" y="869474"/>
                  </a:cubicBezTo>
                  <a:lnTo>
                    <a:pt x="393097" y="869474"/>
                  </a:lnTo>
                  <a:lnTo>
                    <a:pt x="0" y="1383345"/>
                  </a:lnTo>
                  <a:lnTo>
                    <a:pt x="0" y="678311"/>
                  </a:lnTo>
                  <a:lnTo>
                    <a:pt x="0" y="407983"/>
                  </a:lnTo>
                  <a:lnTo>
                    <a:pt x="0" y="191163"/>
                  </a:lnTo>
                  <a:cubicBezTo>
                    <a:pt x="0" y="85587"/>
                    <a:pt x="85587" y="0"/>
                    <a:pt x="191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00">
                <a:defRPr/>
              </a:pPr>
              <a:endParaRPr lang="zh-CN" altLang="en-US" sz="1350" dirty="0">
                <a:solidFill>
                  <a:srgbClr val="FFFFFF"/>
                </a:solidFill>
                <a:latin typeface="Manrope SemiBold" charset="0"/>
                <a:ea typeface="Manrope SemiBold" charset="0"/>
                <a:cs typeface="Manrope SemiBold" charset="0"/>
                <a:sym typeface="Arial" panose="020B0604020202020204" pitchFamily="34" charset="0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2869355" y="3209310"/>
              <a:ext cx="3178367" cy="2430445"/>
            </a:xfrm>
            <a:custGeom>
              <a:avLst/>
              <a:gdLst>
                <a:gd name="connsiteX0" fmla="*/ 228194 w 2075814"/>
                <a:gd name="connsiteY0" fmla="*/ 0 h 1688146"/>
                <a:gd name="connsiteX1" fmla="*/ 1847620 w 2075814"/>
                <a:gd name="connsiteY1" fmla="*/ 0 h 1688146"/>
                <a:gd name="connsiteX2" fmla="*/ 2075814 w 2075814"/>
                <a:gd name="connsiteY2" fmla="*/ 228194 h 1688146"/>
                <a:gd name="connsiteX3" fmla="*/ 2075814 w 2075814"/>
                <a:gd name="connsiteY3" fmla="*/ 712784 h 1688146"/>
                <a:gd name="connsiteX4" fmla="*/ 2075814 w 2075814"/>
                <a:gd name="connsiteY4" fmla="*/ 809713 h 1688146"/>
                <a:gd name="connsiteX5" fmla="*/ 2075814 w 2075814"/>
                <a:gd name="connsiteY5" fmla="*/ 1688146 h 1688146"/>
                <a:gd name="connsiteX6" fmla="*/ 1578399 w 2075814"/>
                <a:gd name="connsiteY6" fmla="*/ 1037907 h 1688146"/>
                <a:gd name="connsiteX7" fmla="*/ 228194 w 2075814"/>
                <a:gd name="connsiteY7" fmla="*/ 1037907 h 1688146"/>
                <a:gd name="connsiteX8" fmla="*/ 0 w 2075814"/>
                <a:gd name="connsiteY8" fmla="*/ 809713 h 1688146"/>
                <a:gd name="connsiteX9" fmla="*/ 0 w 2075814"/>
                <a:gd name="connsiteY9" fmla="*/ 228194 h 1688146"/>
                <a:gd name="connsiteX10" fmla="*/ 228194 w 2075814"/>
                <a:gd name="connsiteY10" fmla="*/ 0 h 168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5814" h="1688146">
                  <a:moveTo>
                    <a:pt x="228194" y="0"/>
                  </a:moveTo>
                  <a:lnTo>
                    <a:pt x="1847620" y="0"/>
                  </a:lnTo>
                  <a:cubicBezTo>
                    <a:pt x="1973648" y="0"/>
                    <a:pt x="2075814" y="102166"/>
                    <a:pt x="2075814" y="228194"/>
                  </a:cubicBezTo>
                  <a:lnTo>
                    <a:pt x="2075814" y="712784"/>
                  </a:lnTo>
                  <a:lnTo>
                    <a:pt x="2075814" y="809713"/>
                  </a:lnTo>
                  <a:lnTo>
                    <a:pt x="2075814" y="1688146"/>
                  </a:lnTo>
                  <a:lnTo>
                    <a:pt x="1578399" y="1037907"/>
                  </a:lnTo>
                  <a:lnTo>
                    <a:pt x="228194" y="1037907"/>
                  </a:lnTo>
                  <a:cubicBezTo>
                    <a:pt x="102166" y="1037907"/>
                    <a:pt x="0" y="935741"/>
                    <a:pt x="0" y="809713"/>
                  </a:cubicBezTo>
                  <a:lnTo>
                    <a:pt x="0" y="228194"/>
                  </a:lnTo>
                  <a:cubicBezTo>
                    <a:pt x="0" y="102166"/>
                    <a:pt x="102166" y="0"/>
                    <a:pt x="228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00">
                <a:defRPr/>
              </a:pPr>
              <a:endParaRPr lang="zh-CN" altLang="en-US" sz="1350" dirty="0">
                <a:solidFill>
                  <a:srgbClr val="FFFFFF"/>
                </a:solidFill>
                <a:latin typeface="Manrope SemiBold" charset="0"/>
                <a:ea typeface="Manrope SemiBold" charset="0"/>
                <a:cs typeface="Manrope SemiBold" charset="0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613997" y="1535540"/>
              <a:ext cx="3573643" cy="3830282"/>
            </a:xfrm>
            <a:custGeom>
              <a:avLst/>
              <a:gdLst>
                <a:gd name="connsiteX0" fmla="*/ 264703 w 2865120"/>
                <a:gd name="connsiteY0" fmla="*/ 0 h 2891472"/>
                <a:gd name="connsiteX1" fmla="*/ 2600417 w 2865120"/>
                <a:gd name="connsiteY1" fmla="*/ 0 h 2891472"/>
                <a:gd name="connsiteX2" fmla="*/ 2865120 w 2865120"/>
                <a:gd name="connsiteY2" fmla="*/ 264703 h 2891472"/>
                <a:gd name="connsiteX3" fmla="*/ 2865120 w 2865120"/>
                <a:gd name="connsiteY3" fmla="*/ 590233 h 2891472"/>
                <a:gd name="connsiteX4" fmla="*/ 2865120 w 2865120"/>
                <a:gd name="connsiteY4" fmla="*/ 939257 h 2891472"/>
                <a:gd name="connsiteX5" fmla="*/ 2865120 w 2865120"/>
                <a:gd name="connsiteY5" fmla="*/ 2891472 h 2891472"/>
                <a:gd name="connsiteX6" fmla="*/ 2317982 w 2865120"/>
                <a:gd name="connsiteY6" fmla="*/ 1203960 h 2891472"/>
                <a:gd name="connsiteX7" fmla="*/ 264703 w 2865120"/>
                <a:gd name="connsiteY7" fmla="*/ 1203960 h 2891472"/>
                <a:gd name="connsiteX8" fmla="*/ 0 w 2865120"/>
                <a:gd name="connsiteY8" fmla="*/ 939257 h 2891472"/>
                <a:gd name="connsiteX9" fmla="*/ 0 w 2865120"/>
                <a:gd name="connsiteY9" fmla="*/ 264703 h 2891472"/>
                <a:gd name="connsiteX10" fmla="*/ 264703 w 2865120"/>
                <a:gd name="connsiteY10" fmla="*/ 0 h 289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5120" h="2891472">
                  <a:moveTo>
                    <a:pt x="264703" y="0"/>
                  </a:moveTo>
                  <a:lnTo>
                    <a:pt x="2600417" y="0"/>
                  </a:lnTo>
                  <a:cubicBezTo>
                    <a:pt x="2746608" y="0"/>
                    <a:pt x="2865120" y="118512"/>
                    <a:pt x="2865120" y="264703"/>
                  </a:cubicBezTo>
                  <a:lnTo>
                    <a:pt x="2865120" y="590233"/>
                  </a:lnTo>
                  <a:lnTo>
                    <a:pt x="2865120" y="939257"/>
                  </a:lnTo>
                  <a:lnTo>
                    <a:pt x="2865120" y="2891472"/>
                  </a:lnTo>
                  <a:lnTo>
                    <a:pt x="2317982" y="1203960"/>
                  </a:lnTo>
                  <a:lnTo>
                    <a:pt x="264703" y="1203960"/>
                  </a:lnTo>
                  <a:cubicBezTo>
                    <a:pt x="118512" y="1203960"/>
                    <a:pt x="0" y="1085448"/>
                    <a:pt x="0" y="939257"/>
                  </a:cubicBezTo>
                  <a:lnTo>
                    <a:pt x="0" y="264703"/>
                  </a:lnTo>
                  <a:cubicBezTo>
                    <a:pt x="0" y="118512"/>
                    <a:pt x="118512" y="0"/>
                    <a:pt x="264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00">
                <a:defRPr/>
              </a:pPr>
              <a:endParaRPr lang="zh-CN" altLang="en-US" sz="1350" dirty="0">
                <a:solidFill>
                  <a:srgbClr val="FFFFFF"/>
                </a:solidFill>
                <a:latin typeface="Manrope SemiBold" charset="0"/>
                <a:ea typeface="Manrope SemiBold" charset="0"/>
                <a:cs typeface="Manrope SemiBold" charset="0"/>
                <a:sym typeface="Arial" panose="020B0604020202020204" pitchFamily="34" charset="0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094412" y="2029701"/>
              <a:ext cx="2956487" cy="3162300"/>
            </a:xfrm>
            <a:custGeom>
              <a:avLst/>
              <a:gdLst>
                <a:gd name="connsiteX0" fmla="*/ 264703 w 2865120"/>
                <a:gd name="connsiteY0" fmla="*/ 0 h 2586672"/>
                <a:gd name="connsiteX1" fmla="*/ 2600417 w 2865120"/>
                <a:gd name="connsiteY1" fmla="*/ 0 h 2586672"/>
                <a:gd name="connsiteX2" fmla="*/ 2865120 w 2865120"/>
                <a:gd name="connsiteY2" fmla="*/ 264703 h 2586672"/>
                <a:gd name="connsiteX3" fmla="*/ 2865120 w 2865120"/>
                <a:gd name="connsiteY3" fmla="*/ 939257 h 2586672"/>
                <a:gd name="connsiteX4" fmla="*/ 2600417 w 2865120"/>
                <a:gd name="connsiteY4" fmla="*/ 1203960 h 2586672"/>
                <a:gd name="connsiteX5" fmla="*/ 448314 w 2865120"/>
                <a:gd name="connsiteY5" fmla="*/ 1203960 h 2586672"/>
                <a:gd name="connsiteX6" fmla="*/ 0 w 2865120"/>
                <a:gd name="connsiteY6" fmla="*/ 2586672 h 2586672"/>
                <a:gd name="connsiteX7" fmla="*/ 0 w 2865120"/>
                <a:gd name="connsiteY7" fmla="*/ 939257 h 2586672"/>
                <a:gd name="connsiteX8" fmla="*/ 0 w 2865120"/>
                <a:gd name="connsiteY8" fmla="*/ 285433 h 2586672"/>
                <a:gd name="connsiteX9" fmla="*/ 0 w 2865120"/>
                <a:gd name="connsiteY9" fmla="*/ 264703 h 2586672"/>
                <a:gd name="connsiteX10" fmla="*/ 264703 w 2865120"/>
                <a:gd name="connsiteY10" fmla="*/ 0 h 25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5120" h="2586672">
                  <a:moveTo>
                    <a:pt x="264703" y="0"/>
                  </a:moveTo>
                  <a:lnTo>
                    <a:pt x="2600417" y="0"/>
                  </a:lnTo>
                  <a:cubicBezTo>
                    <a:pt x="2746608" y="0"/>
                    <a:pt x="2865120" y="118512"/>
                    <a:pt x="2865120" y="264703"/>
                  </a:cubicBezTo>
                  <a:lnTo>
                    <a:pt x="2865120" y="939257"/>
                  </a:lnTo>
                  <a:cubicBezTo>
                    <a:pt x="2865120" y="1085448"/>
                    <a:pt x="2746608" y="1203960"/>
                    <a:pt x="2600417" y="1203960"/>
                  </a:cubicBezTo>
                  <a:lnTo>
                    <a:pt x="448314" y="1203960"/>
                  </a:lnTo>
                  <a:lnTo>
                    <a:pt x="0" y="2586672"/>
                  </a:lnTo>
                  <a:lnTo>
                    <a:pt x="0" y="939257"/>
                  </a:lnTo>
                  <a:lnTo>
                    <a:pt x="0" y="285433"/>
                  </a:lnTo>
                  <a:lnTo>
                    <a:pt x="0" y="264703"/>
                  </a:lnTo>
                  <a:cubicBezTo>
                    <a:pt x="0" y="118512"/>
                    <a:pt x="118512" y="0"/>
                    <a:pt x="26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00">
                <a:defRPr/>
              </a:pPr>
              <a:endParaRPr lang="zh-CN" altLang="en-US" sz="1350">
                <a:solidFill>
                  <a:srgbClr val="FFFFFF"/>
                </a:solidFill>
                <a:latin typeface="Manrope SemiBold" charset="0"/>
                <a:ea typeface="Manrope SemiBold" charset="0"/>
                <a:cs typeface="Manrope SemiBold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729574" y="1690407"/>
              <a:ext cx="3484850" cy="15292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>
                <a:defRPr/>
              </a:pPr>
              <a:r>
                <a:rPr lang="en-US" sz="1600" b="1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</a:rPr>
                <a:t>•</a:t>
              </a:r>
              <a:r>
                <a:rPr lang="ru-RU" sz="1400" b="1" i="0" dirty="0">
                  <a:solidFill>
                    <a:srgbClr val="BFBFBF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Assigning the remaining 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559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 graduates from higher education institutions and 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9,609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graduates and students from 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vocational education institutions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to regional production enterprises, organizations, and institutions, engaging them in 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dual education programs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; </a:t>
              </a:r>
            </a:p>
            <a:p>
              <a:pPr defTabSz="609600">
                <a:defRPr/>
              </a:pPr>
              <a:endParaRPr lang="zh-CN" altLang="en-US" sz="14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961001" y="3289220"/>
              <a:ext cx="2786407" cy="1274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>
                <a:defRPr/>
              </a:pPr>
              <a:r>
                <a:rPr lang="en-US" sz="1400" b="1" i="0" dirty="0">
                  <a:solidFill>
                    <a:schemeClr val="accent2"/>
                  </a:solidFill>
                  <a:effectLst/>
                  <a:latin typeface="Cambria" panose="02040503050406030204" pitchFamily="18" charset="0"/>
                </a:rPr>
                <a:t>• 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Regularly monitoring and evaluating the conditions, education, and practical training processes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provided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 to students at production enterprises, organizations, and institutions through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a working group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;</a:t>
              </a:r>
              <a:endParaRPr lang="zh-CN" altLang="en-US" sz="1400" dirty="0">
                <a:solidFill>
                  <a:schemeClr val="bg1"/>
                </a:solidFill>
                <a:latin typeface="Cambria" panose="02040503050406030204" pitchFamily="18" charset="0"/>
                <a:ea typeface="Manrope SemiBold" charset="0"/>
                <a:cs typeface="Manrope SemiBold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6214424" y="2145221"/>
              <a:ext cx="2956487" cy="1331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>
                <a:defRPr/>
              </a:pPr>
              <a:r>
                <a:rPr lang="en-US" sz="1400" b="1" i="0" dirty="0">
                  <a:solidFill>
                    <a:schemeClr val="accent2"/>
                  </a:solidFill>
                  <a:effectLst/>
                  <a:latin typeface="Cambria" panose="02040503050406030204" pitchFamily="18" charset="0"/>
                </a:rPr>
                <a:t>•</a:t>
              </a:r>
              <a:r>
                <a:rPr lang="en-US" sz="1400" b="1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Ensuring that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3,732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 graduates from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higher education institutions 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are employed and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559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 students are involved in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dual education 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programs within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production enterprises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 and organizations;</a:t>
              </a:r>
              <a:endParaRPr lang="zh-CN" altLang="en-US" sz="1400" dirty="0">
                <a:solidFill>
                  <a:schemeClr val="bg1"/>
                </a:solidFill>
                <a:latin typeface="Cambria" panose="02040503050406030204" pitchFamily="18" charset="0"/>
                <a:ea typeface="Manrope SemiBold" charset="0"/>
                <a:cs typeface="Manrope SemiBold" charset="0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6430784" y="3645563"/>
              <a:ext cx="2343263" cy="10761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>
                <a:defRPr/>
              </a:pPr>
              <a:r>
                <a:rPr lang="en-US" sz="1400" b="1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</a:rPr>
                <a:t>• 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Providing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critical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 reports to each district (city) and higher education institutions during the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“Governorship Hour”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</a:rPr>
                <a:t> organized by the working group;</a:t>
              </a:r>
              <a:endParaRPr lang="zh-CN" altLang="en-US" sz="1400" dirty="0">
                <a:solidFill>
                  <a:schemeClr val="bg1"/>
                </a:solidFill>
                <a:latin typeface="Cambria" panose="02040503050406030204" pitchFamily="18" charset="0"/>
                <a:ea typeface="Manrope SemiBold" charset="0"/>
                <a:cs typeface="Manrope SemiBold" charset="0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1893845" y="326311"/>
              <a:ext cx="8865582" cy="11099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00">
                <a:lnSpc>
                  <a:spcPct val="150000"/>
                </a:lnSpc>
                <a:defRPr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Cambria" panose="02040503050406030204" pitchFamily="18" charset="0"/>
                </a:rPr>
                <a:t>1.</a:t>
              </a:r>
              <a:r>
                <a:rPr kumimoji="0" lang="ru-RU" altLang="en-US" sz="16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The Deputy Governor of the Region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, K.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Komilov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the Department of Higher Education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Science and Innovations 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(M.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Madazimov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),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Rectors of Higher Education Institutions 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(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Akbaraliyev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Madazimov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Turdialiyev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Sultanov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, Rustamov,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Tuychiboev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Rasulov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),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together with all district and city governors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are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responsible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for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rPr>
                <a:t>: 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5607974" y="4889423"/>
              <a:ext cx="999509" cy="10761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Manrope SemiBold" charset="0"/>
              </a:endParaRPr>
            </a:p>
          </p:txBody>
        </p:sp>
        <p:sp>
          <p:nvSpPr>
            <p:cNvPr id="39" name="Oval 19"/>
            <p:cNvSpPr/>
            <p:nvPr/>
          </p:nvSpPr>
          <p:spPr>
            <a:xfrm>
              <a:off x="5879580" y="5218558"/>
              <a:ext cx="447056" cy="388223"/>
            </a:xfrm>
            <a:custGeom>
              <a:avLst/>
              <a:gdLst>
                <a:gd name="T0" fmla="*/ 10240 w 11520"/>
                <a:gd name="T1" fmla="*/ 6432 h 10240"/>
                <a:gd name="T2" fmla="*/ 10240 w 11520"/>
                <a:gd name="T3" fmla="*/ 5120 h 10240"/>
                <a:gd name="T4" fmla="*/ 9920 w 11520"/>
                <a:gd name="T5" fmla="*/ 4800 h 10240"/>
                <a:gd name="T6" fmla="*/ 6080 w 11520"/>
                <a:gd name="T7" fmla="*/ 4800 h 10240"/>
                <a:gd name="T8" fmla="*/ 6080 w 11520"/>
                <a:gd name="T9" fmla="*/ 3520 h 10240"/>
                <a:gd name="T10" fmla="*/ 8320 w 11520"/>
                <a:gd name="T11" fmla="*/ 3520 h 10240"/>
                <a:gd name="T12" fmla="*/ 8640 w 11520"/>
                <a:gd name="T13" fmla="*/ 3200 h 10240"/>
                <a:gd name="T14" fmla="*/ 8640 w 11520"/>
                <a:gd name="T15" fmla="*/ 320 h 10240"/>
                <a:gd name="T16" fmla="*/ 8320 w 11520"/>
                <a:gd name="T17" fmla="*/ 0 h 10240"/>
                <a:gd name="T18" fmla="*/ 3200 w 11520"/>
                <a:gd name="T19" fmla="*/ 0 h 10240"/>
                <a:gd name="T20" fmla="*/ 2880 w 11520"/>
                <a:gd name="T21" fmla="*/ 320 h 10240"/>
                <a:gd name="T22" fmla="*/ 2880 w 11520"/>
                <a:gd name="T23" fmla="*/ 3200 h 10240"/>
                <a:gd name="T24" fmla="*/ 3200 w 11520"/>
                <a:gd name="T25" fmla="*/ 3520 h 10240"/>
                <a:gd name="T26" fmla="*/ 5440 w 11520"/>
                <a:gd name="T27" fmla="*/ 3520 h 10240"/>
                <a:gd name="T28" fmla="*/ 5440 w 11520"/>
                <a:gd name="T29" fmla="*/ 4800 h 10240"/>
                <a:gd name="T30" fmla="*/ 1600 w 11520"/>
                <a:gd name="T31" fmla="*/ 4800 h 10240"/>
                <a:gd name="T32" fmla="*/ 1280 w 11520"/>
                <a:gd name="T33" fmla="*/ 5120 h 10240"/>
                <a:gd name="T34" fmla="*/ 1280 w 11520"/>
                <a:gd name="T35" fmla="*/ 6432 h 10240"/>
                <a:gd name="T36" fmla="*/ 0 w 11520"/>
                <a:gd name="T37" fmla="*/ 8000 h 10240"/>
                <a:gd name="T38" fmla="*/ 1600 w 11520"/>
                <a:gd name="T39" fmla="*/ 9600 h 10240"/>
                <a:gd name="T40" fmla="*/ 3200 w 11520"/>
                <a:gd name="T41" fmla="*/ 8000 h 10240"/>
                <a:gd name="T42" fmla="*/ 1920 w 11520"/>
                <a:gd name="T43" fmla="*/ 6432 h 10240"/>
                <a:gd name="T44" fmla="*/ 1920 w 11520"/>
                <a:gd name="T45" fmla="*/ 5440 h 10240"/>
                <a:gd name="T46" fmla="*/ 5440 w 11520"/>
                <a:gd name="T47" fmla="*/ 5440 h 10240"/>
                <a:gd name="T48" fmla="*/ 5440 w 11520"/>
                <a:gd name="T49" fmla="*/ 7072 h 10240"/>
                <a:gd name="T50" fmla="*/ 4160 w 11520"/>
                <a:gd name="T51" fmla="*/ 8640 h 10240"/>
                <a:gd name="T52" fmla="*/ 5760 w 11520"/>
                <a:gd name="T53" fmla="*/ 10240 h 10240"/>
                <a:gd name="T54" fmla="*/ 7360 w 11520"/>
                <a:gd name="T55" fmla="*/ 8640 h 10240"/>
                <a:gd name="T56" fmla="*/ 6080 w 11520"/>
                <a:gd name="T57" fmla="*/ 7072 h 10240"/>
                <a:gd name="T58" fmla="*/ 6080 w 11520"/>
                <a:gd name="T59" fmla="*/ 5440 h 10240"/>
                <a:gd name="T60" fmla="*/ 9600 w 11520"/>
                <a:gd name="T61" fmla="*/ 5440 h 10240"/>
                <a:gd name="T62" fmla="*/ 9600 w 11520"/>
                <a:gd name="T63" fmla="*/ 6432 h 10240"/>
                <a:gd name="T64" fmla="*/ 8320 w 11520"/>
                <a:gd name="T65" fmla="*/ 8000 h 10240"/>
                <a:gd name="T66" fmla="*/ 9920 w 11520"/>
                <a:gd name="T67" fmla="*/ 9600 h 10240"/>
                <a:gd name="T68" fmla="*/ 11520 w 11520"/>
                <a:gd name="T69" fmla="*/ 8000 h 10240"/>
                <a:gd name="T70" fmla="*/ 10240 w 11520"/>
                <a:gd name="T71" fmla="*/ 6432 h 10240"/>
                <a:gd name="T72" fmla="*/ 3520 w 11520"/>
                <a:gd name="T73" fmla="*/ 640 h 10240"/>
                <a:gd name="T74" fmla="*/ 8000 w 11520"/>
                <a:gd name="T75" fmla="*/ 640 h 10240"/>
                <a:gd name="T76" fmla="*/ 8000 w 11520"/>
                <a:gd name="T77" fmla="*/ 2880 h 10240"/>
                <a:gd name="T78" fmla="*/ 3520 w 11520"/>
                <a:gd name="T79" fmla="*/ 2880 h 10240"/>
                <a:gd name="T80" fmla="*/ 3520 w 11520"/>
                <a:gd name="T81" fmla="*/ 640 h 10240"/>
                <a:gd name="T82" fmla="*/ 2560 w 11520"/>
                <a:gd name="T83" fmla="*/ 8000 h 10240"/>
                <a:gd name="T84" fmla="*/ 1600 w 11520"/>
                <a:gd name="T85" fmla="*/ 8960 h 10240"/>
                <a:gd name="T86" fmla="*/ 640 w 11520"/>
                <a:gd name="T87" fmla="*/ 8000 h 10240"/>
                <a:gd name="T88" fmla="*/ 1280 w 11520"/>
                <a:gd name="T89" fmla="*/ 7104 h 10240"/>
                <a:gd name="T90" fmla="*/ 1440 w 11520"/>
                <a:gd name="T91" fmla="*/ 7072 h 10240"/>
                <a:gd name="T92" fmla="*/ 1760 w 11520"/>
                <a:gd name="T93" fmla="*/ 7072 h 10240"/>
                <a:gd name="T94" fmla="*/ 1920 w 11520"/>
                <a:gd name="T95" fmla="*/ 7104 h 10240"/>
                <a:gd name="T96" fmla="*/ 2560 w 11520"/>
                <a:gd name="T97" fmla="*/ 8000 h 10240"/>
                <a:gd name="T98" fmla="*/ 6720 w 11520"/>
                <a:gd name="T99" fmla="*/ 8640 h 10240"/>
                <a:gd name="T100" fmla="*/ 5760 w 11520"/>
                <a:gd name="T101" fmla="*/ 9600 h 10240"/>
                <a:gd name="T102" fmla="*/ 4800 w 11520"/>
                <a:gd name="T103" fmla="*/ 8640 h 10240"/>
                <a:gd name="T104" fmla="*/ 5760 w 11520"/>
                <a:gd name="T105" fmla="*/ 7680 h 10240"/>
                <a:gd name="T106" fmla="*/ 6720 w 11520"/>
                <a:gd name="T107" fmla="*/ 8640 h 10240"/>
                <a:gd name="T108" fmla="*/ 9920 w 11520"/>
                <a:gd name="T109" fmla="*/ 8960 h 10240"/>
                <a:gd name="T110" fmla="*/ 8960 w 11520"/>
                <a:gd name="T111" fmla="*/ 8000 h 10240"/>
                <a:gd name="T112" fmla="*/ 9600 w 11520"/>
                <a:gd name="T113" fmla="*/ 7104 h 10240"/>
                <a:gd name="T114" fmla="*/ 10240 w 11520"/>
                <a:gd name="T115" fmla="*/ 7104 h 10240"/>
                <a:gd name="T116" fmla="*/ 10880 w 11520"/>
                <a:gd name="T117" fmla="*/ 8000 h 10240"/>
                <a:gd name="T118" fmla="*/ 9920 w 11520"/>
                <a:gd name="T119" fmla="*/ 8960 h 1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20" h="10240">
                  <a:moveTo>
                    <a:pt x="10240" y="6432"/>
                  </a:moveTo>
                  <a:lnTo>
                    <a:pt x="10240" y="5120"/>
                  </a:lnTo>
                  <a:cubicBezTo>
                    <a:pt x="10240" y="4928"/>
                    <a:pt x="10080" y="4800"/>
                    <a:pt x="9920" y="4800"/>
                  </a:cubicBezTo>
                  <a:lnTo>
                    <a:pt x="6080" y="4800"/>
                  </a:lnTo>
                  <a:lnTo>
                    <a:pt x="6080" y="3520"/>
                  </a:lnTo>
                  <a:lnTo>
                    <a:pt x="8320" y="3520"/>
                  </a:lnTo>
                  <a:cubicBezTo>
                    <a:pt x="8512" y="3520"/>
                    <a:pt x="8640" y="3392"/>
                    <a:pt x="8640" y="3200"/>
                  </a:cubicBezTo>
                  <a:lnTo>
                    <a:pt x="8640" y="320"/>
                  </a:lnTo>
                  <a:cubicBezTo>
                    <a:pt x="8640" y="128"/>
                    <a:pt x="8512" y="0"/>
                    <a:pt x="8320" y="0"/>
                  </a:cubicBezTo>
                  <a:lnTo>
                    <a:pt x="3200" y="0"/>
                  </a:lnTo>
                  <a:cubicBezTo>
                    <a:pt x="3008" y="0"/>
                    <a:pt x="2880" y="128"/>
                    <a:pt x="2880" y="320"/>
                  </a:cubicBezTo>
                  <a:lnTo>
                    <a:pt x="2880" y="3200"/>
                  </a:lnTo>
                  <a:cubicBezTo>
                    <a:pt x="2880" y="3392"/>
                    <a:pt x="3008" y="3520"/>
                    <a:pt x="3200" y="3520"/>
                  </a:cubicBezTo>
                  <a:lnTo>
                    <a:pt x="5440" y="3520"/>
                  </a:lnTo>
                  <a:lnTo>
                    <a:pt x="5440" y="4800"/>
                  </a:lnTo>
                  <a:lnTo>
                    <a:pt x="1600" y="4800"/>
                  </a:lnTo>
                  <a:cubicBezTo>
                    <a:pt x="1440" y="4800"/>
                    <a:pt x="1280" y="4928"/>
                    <a:pt x="1280" y="5120"/>
                  </a:cubicBezTo>
                  <a:lnTo>
                    <a:pt x="1280" y="6432"/>
                  </a:lnTo>
                  <a:cubicBezTo>
                    <a:pt x="544" y="6592"/>
                    <a:pt x="0" y="7232"/>
                    <a:pt x="0" y="8000"/>
                  </a:cubicBezTo>
                  <a:cubicBezTo>
                    <a:pt x="0" y="8896"/>
                    <a:pt x="704" y="9600"/>
                    <a:pt x="1600" y="9600"/>
                  </a:cubicBezTo>
                  <a:cubicBezTo>
                    <a:pt x="2496" y="9600"/>
                    <a:pt x="3200" y="8896"/>
                    <a:pt x="3200" y="8000"/>
                  </a:cubicBezTo>
                  <a:cubicBezTo>
                    <a:pt x="3200" y="7232"/>
                    <a:pt x="2656" y="6592"/>
                    <a:pt x="1920" y="6432"/>
                  </a:cubicBezTo>
                  <a:lnTo>
                    <a:pt x="1920" y="5440"/>
                  </a:lnTo>
                  <a:lnTo>
                    <a:pt x="5440" y="5440"/>
                  </a:lnTo>
                  <a:lnTo>
                    <a:pt x="5440" y="7072"/>
                  </a:lnTo>
                  <a:cubicBezTo>
                    <a:pt x="4704" y="7232"/>
                    <a:pt x="4160" y="7872"/>
                    <a:pt x="4160" y="8640"/>
                  </a:cubicBezTo>
                  <a:cubicBezTo>
                    <a:pt x="4160" y="9536"/>
                    <a:pt x="4864" y="10240"/>
                    <a:pt x="5760" y="10240"/>
                  </a:cubicBezTo>
                  <a:cubicBezTo>
                    <a:pt x="6656" y="10240"/>
                    <a:pt x="7360" y="9536"/>
                    <a:pt x="7360" y="8640"/>
                  </a:cubicBezTo>
                  <a:cubicBezTo>
                    <a:pt x="7360" y="7872"/>
                    <a:pt x="6816" y="7232"/>
                    <a:pt x="6080" y="7072"/>
                  </a:cubicBezTo>
                  <a:lnTo>
                    <a:pt x="6080" y="5440"/>
                  </a:lnTo>
                  <a:lnTo>
                    <a:pt x="9600" y="5440"/>
                  </a:lnTo>
                  <a:lnTo>
                    <a:pt x="9600" y="6432"/>
                  </a:lnTo>
                  <a:cubicBezTo>
                    <a:pt x="8864" y="6592"/>
                    <a:pt x="8320" y="7232"/>
                    <a:pt x="8320" y="8000"/>
                  </a:cubicBezTo>
                  <a:cubicBezTo>
                    <a:pt x="8320" y="8896"/>
                    <a:pt x="9024" y="9600"/>
                    <a:pt x="9920" y="9600"/>
                  </a:cubicBezTo>
                  <a:cubicBezTo>
                    <a:pt x="10816" y="9600"/>
                    <a:pt x="11520" y="8896"/>
                    <a:pt x="11520" y="8000"/>
                  </a:cubicBezTo>
                  <a:cubicBezTo>
                    <a:pt x="11520" y="7232"/>
                    <a:pt x="10976" y="6592"/>
                    <a:pt x="10240" y="6432"/>
                  </a:cubicBezTo>
                  <a:close/>
                  <a:moveTo>
                    <a:pt x="3520" y="640"/>
                  </a:moveTo>
                  <a:lnTo>
                    <a:pt x="8000" y="640"/>
                  </a:lnTo>
                  <a:lnTo>
                    <a:pt x="8000" y="2880"/>
                  </a:lnTo>
                  <a:lnTo>
                    <a:pt x="3520" y="2880"/>
                  </a:lnTo>
                  <a:lnTo>
                    <a:pt x="3520" y="640"/>
                  </a:lnTo>
                  <a:close/>
                  <a:moveTo>
                    <a:pt x="2560" y="8000"/>
                  </a:moveTo>
                  <a:cubicBezTo>
                    <a:pt x="2560" y="8512"/>
                    <a:pt x="2144" y="8960"/>
                    <a:pt x="1600" y="8960"/>
                  </a:cubicBezTo>
                  <a:cubicBezTo>
                    <a:pt x="1056" y="8960"/>
                    <a:pt x="640" y="8512"/>
                    <a:pt x="640" y="8000"/>
                  </a:cubicBezTo>
                  <a:cubicBezTo>
                    <a:pt x="640" y="7584"/>
                    <a:pt x="896" y="7232"/>
                    <a:pt x="1280" y="7104"/>
                  </a:cubicBezTo>
                  <a:cubicBezTo>
                    <a:pt x="1344" y="7072"/>
                    <a:pt x="1376" y="7072"/>
                    <a:pt x="1440" y="7072"/>
                  </a:cubicBezTo>
                  <a:lnTo>
                    <a:pt x="1760" y="7072"/>
                  </a:lnTo>
                  <a:cubicBezTo>
                    <a:pt x="1824" y="7072"/>
                    <a:pt x="1856" y="7104"/>
                    <a:pt x="1920" y="7104"/>
                  </a:cubicBezTo>
                  <a:cubicBezTo>
                    <a:pt x="2304" y="7232"/>
                    <a:pt x="2560" y="7584"/>
                    <a:pt x="2560" y="8000"/>
                  </a:cubicBezTo>
                  <a:close/>
                  <a:moveTo>
                    <a:pt x="6720" y="8640"/>
                  </a:moveTo>
                  <a:cubicBezTo>
                    <a:pt x="6720" y="9152"/>
                    <a:pt x="6304" y="9600"/>
                    <a:pt x="5760" y="9600"/>
                  </a:cubicBezTo>
                  <a:cubicBezTo>
                    <a:pt x="5216" y="9600"/>
                    <a:pt x="4800" y="9152"/>
                    <a:pt x="4800" y="8640"/>
                  </a:cubicBezTo>
                  <a:cubicBezTo>
                    <a:pt x="4800" y="8096"/>
                    <a:pt x="5216" y="7680"/>
                    <a:pt x="5760" y="7680"/>
                  </a:cubicBezTo>
                  <a:cubicBezTo>
                    <a:pt x="6304" y="7680"/>
                    <a:pt x="6720" y="8096"/>
                    <a:pt x="6720" y="8640"/>
                  </a:cubicBezTo>
                  <a:close/>
                  <a:moveTo>
                    <a:pt x="9920" y="8960"/>
                  </a:moveTo>
                  <a:cubicBezTo>
                    <a:pt x="9376" y="8960"/>
                    <a:pt x="8960" y="8512"/>
                    <a:pt x="8960" y="8000"/>
                  </a:cubicBezTo>
                  <a:cubicBezTo>
                    <a:pt x="8960" y="7584"/>
                    <a:pt x="9216" y="7232"/>
                    <a:pt x="9600" y="7104"/>
                  </a:cubicBezTo>
                  <a:lnTo>
                    <a:pt x="10240" y="7104"/>
                  </a:lnTo>
                  <a:cubicBezTo>
                    <a:pt x="10624" y="7232"/>
                    <a:pt x="10880" y="7584"/>
                    <a:pt x="10880" y="8000"/>
                  </a:cubicBezTo>
                  <a:cubicBezTo>
                    <a:pt x="10880" y="8512"/>
                    <a:pt x="10464" y="8960"/>
                    <a:pt x="9920" y="8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anrope SemiBold" charset="0"/>
              </a:endParaRPr>
            </a:p>
          </p:txBody>
        </p:sp>
      </p:grpSp>
      <p:sp>
        <p:nvSpPr>
          <p:cNvPr id="40" name="矩形 31">
            <a:extLst>
              <a:ext uri="{FF2B5EF4-FFF2-40B4-BE49-F238E27FC236}">
                <a16:creationId xmlns:a16="http://schemas.microsoft.com/office/drawing/2014/main" id="{2757960D-05E9-411A-8694-9D7384AAA934}"/>
              </a:ext>
            </a:extLst>
          </p:cNvPr>
          <p:cNvSpPr/>
          <p:nvPr/>
        </p:nvSpPr>
        <p:spPr>
          <a:xfrm>
            <a:off x="1043671" y="305519"/>
            <a:ext cx="2962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82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Moderno Black" pitchFamily="2" charset="0"/>
                <a:cs typeface="Manrope SemiBold" charset="0"/>
              </a:rPr>
              <a:t>Assignments</a:t>
            </a:r>
            <a:endParaRPr lang="zh-CN" altLang="en-US" sz="2800" dirty="0">
              <a:solidFill>
                <a:srgbClr val="827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cs typeface="Manrope SemiBold" charset="0"/>
            </a:endParaRPr>
          </a:p>
        </p:txBody>
      </p:sp>
      <p:cxnSp>
        <p:nvCxnSpPr>
          <p:cNvPr id="41" name="直接连接符 33">
            <a:extLst>
              <a:ext uri="{FF2B5EF4-FFF2-40B4-BE49-F238E27FC236}">
                <a16:creationId xmlns:a16="http://schemas.microsoft.com/office/drawing/2014/main" id="{3A50075F-044E-4204-B115-4DDD41B2CBCD}"/>
              </a:ext>
            </a:extLst>
          </p:cNvPr>
          <p:cNvCxnSpPr>
            <a:cxnSpLocks/>
          </p:cNvCxnSpPr>
          <p:nvPr/>
        </p:nvCxnSpPr>
        <p:spPr>
          <a:xfrm>
            <a:off x="1136059" y="823085"/>
            <a:ext cx="23923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60">
            <a:extLst>
              <a:ext uri="{FF2B5EF4-FFF2-40B4-BE49-F238E27FC236}">
                <a16:creationId xmlns:a16="http://schemas.microsoft.com/office/drawing/2014/main" id="{004AC5A9-E2E0-4BED-9ED9-4583E5F57011}"/>
              </a:ext>
            </a:extLst>
          </p:cNvPr>
          <p:cNvSpPr/>
          <p:nvPr/>
        </p:nvSpPr>
        <p:spPr>
          <a:xfrm>
            <a:off x="191141" y="192200"/>
            <a:ext cx="749857" cy="749857"/>
          </a:xfrm>
          <a:prstGeom prst="ellipse">
            <a:avLst/>
          </a:prstGeom>
          <a:solidFill>
            <a:srgbClr val="827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Manrope SemiBold" charset="0"/>
            </a:endParaRPr>
          </a:p>
        </p:txBody>
      </p:sp>
      <p:sp>
        <p:nvSpPr>
          <p:cNvPr id="54" name="Oval 28">
            <a:extLst>
              <a:ext uri="{FF2B5EF4-FFF2-40B4-BE49-F238E27FC236}">
                <a16:creationId xmlns:a16="http://schemas.microsoft.com/office/drawing/2014/main" id="{D32857E4-C540-46F0-A204-2F4F24C70026}"/>
              </a:ext>
            </a:extLst>
          </p:cNvPr>
          <p:cNvSpPr/>
          <p:nvPr/>
        </p:nvSpPr>
        <p:spPr>
          <a:xfrm>
            <a:off x="408128" y="414900"/>
            <a:ext cx="315881" cy="304456"/>
          </a:xfrm>
          <a:custGeom>
            <a:avLst/>
            <a:gdLst>
              <a:gd name="T0" fmla="*/ 4627 w 12829"/>
              <a:gd name="T1" fmla="*/ 73 h 8407"/>
              <a:gd name="T2" fmla="*/ 12829 w 12829"/>
              <a:gd name="T3" fmla="*/ 73 h 8407"/>
              <a:gd name="T4" fmla="*/ 12829 w 12829"/>
              <a:gd name="T5" fmla="*/ 607 h 8407"/>
              <a:gd name="T6" fmla="*/ 4627 w 12829"/>
              <a:gd name="T7" fmla="*/ 607 h 8407"/>
              <a:gd name="T8" fmla="*/ 4627 w 12829"/>
              <a:gd name="T9" fmla="*/ 73 h 8407"/>
              <a:gd name="T10" fmla="*/ 4627 w 12829"/>
              <a:gd name="T11" fmla="*/ 2652 h 8407"/>
              <a:gd name="T12" fmla="*/ 12829 w 12829"/>
              <a:gd name="T13" fmla="*/ 2652 h 8407"/>
              <a:gd name="T14" fmla="*/ 12829 w 12829"/>
              <a:gd name="T15" fmla="*/ 3185 h 8407"/>
              <a:gd name="T16" fmla="*/ 4627 w 12829"/>
              <a:gd name="T17" fmla="*/ 3185 h 8407"/>
              <a:gd name="T18" fmla="*/ 4627 w 12829"/>
              <a:gd name="T19" fmla="*/ 2652 h 8407"/>
              <a:gd name="T20" fmla="*/ 4627 w 12829"/>
              <a:gd name="T21" fmla="*/ 5231 h 8407"/>
              <a:gd name="T22" fmla="*/ 12829 w 12829"/>
              <a:gd name="T23" fmla="*/ 5231 h 8407"/>
              <a:gd name="T24" fmla="*/ 12829 w 12829"/>
              <a:gd name="T25" fmla="*/ 5764 h 8407"/>
              <a:gd name="T26" fmla="*/ 4627 w 12829"/>
              <a:gd name="T27" fmla="*/ 5764 h 8407"/>
              <a:gd name="T28" fmla="*/ 4627 w 12829"/>
              <a:gd name="T29" fmla="*/ 5231 h 8407"/>
              <a:gd name="T30" fmla="*/ 4627 w 12829"/>
              <a:gd name="T31" fmla="*/ 7809 h 8407"/>
              <a:gd name="T32" fmla="*/ 12829 w 12829"/>
              <a:gd name="T33" fmla="*/ 7809 h 8407"/>
              <a:gd name="T34" fmla="*/ 12829 w 12829"/>
              <a:gd name="T35" fmla="*/ 8342 h 8407"/>
              <a:gd name="T36" fmla="*/ 4627 w 12829"/>
              <a:gd name="T37" fmla="*/ 8342 h 8407"/>
              <a:gd name="T38" fmla="*/ 4627 w 12829"/>
              <a:gd name="T39" fmla="*/ 7809 h 8407"/>
              <a:gd name="T40" fmla="*/ 1645 w 12829"/>
              <a:gd name="T41" fmla="*/ 533 h 8407"/>
              <a:gd name="T42" fmla="*/ 2726 w 12829"/>
              <a:gd name="T43" fmla="*/ 1614 h 8407"/>
              <a:gd name="T44" fmla="*/ 1645 w 12829"/>
              <a:gd name="T45" fmla="*/ 2696 h 8407"/>
              <a:gd name="T46" fmla="*/ 563 w 12829"/>
              <a:gd name="T47" fmla="*/ 1614 h 8407"/>
              <a:gd name="T48" fmla="*/ 1645 w 12829"/>
              <a:gd name="T49" fmla="*/ 533 h 8407"/>
              <a:gd name="T50" fmla="*/ 1645 w 12829"/>
              <a:gd name="T51" fmla="*/ 0 h 8407"/>
              <a:gd name="T52" fmla="*/ 29 w 12829"/>
              <a:gd name="T53" fmla="*/ 1614 h 8407"/>
              <a:gd name="T54" fmla="*/ 1644 w 12829"/>
              <a:gd name="T55" fmla="*/ 3200 h 8407"/>
              <a:gd name="T56" fmla="*/ 3259 w 12829"/>
              <a:gd name="T57" fmla="*/ 1614 h 8407"/>
              <a:gd name="T58" fmla="*/ 1645 w 12829"/>
              <a:gd name="T59" fmla="*/ 0 h 8407"/>
              <a:gd name="T60" fmla="*/ 1645 w 12829"/>
              <a:gd name="T61" fmla="*/ 5694 h 8407"/>
              <a:gd name="T62" fmla="*/ 2726 w 12829"/>
              <a:gd name="T63" fmla="*/ 6776 h 8407"/>
              <a:gd name="T64" fmla="*/ 1645 w 12829"/>
              <a:gd name="T65" fmla="*/ 7858 h 8407"/>
              <a:gd name="T66" fmla="*/ 563 w 12829"/>
              <a:gd name="T67" fmla="*/ 6776 h 8407"/>
              <a:gd name="T68" fmla="*/ 1645 w 12829"/>
              <a:gd name="T69" fmla="*/ 5694 h 8407"/>
              <a:gd name="T70" fmla="*/ 1645 w 12829"/>
              <a:gd name="T71" fmla="*/ 5161 h 8407"/>
              <a:gd name="T72" fmla="*/ 0 w 12829"/>
              <a:gd name="T73" fmla="*/ 6776 h 8407"/>
              <a:gd name="T74" fmla="*/ 1645 w 12829"/>
              <a:gd name="T75" fmla="*/ 8391 h 8407"/>
              <a:gd name="T76" fmla="*/ 3230 w 12829"/>
              <a:gd name="T77" fmla="*/ 6776 h 8407"/>
              <a:gd name="T78" fmla="*/ 1645 w 12829"/>
              <a:gd name="T79" fmla="*/ 5161 h 8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29" h="8407">
                <a:moveTo>
                  <a:pt x="4627" y="73"/>
                </a:moveTo>
                <a:lnTo>
                  <a:pt x="12829" y="73"/>
                </a:lnTo>
                <a:lnTo>
                  <a:pt x="12829" y="607"/>
                </a:lnTo>
                <a:lnTo>
                  <a:pt x="4627" y="607"/>
                </a:lnTo>
                <a:lnTo>
                  <a:pt x="4627" y="73"/>
                </a:lnTo>
                <a:close/>
                <a:moveTo>
                  <a:pt x="4627" y="2652"/>
                </a:moveTo>
                <a:lnTo>
                  <a:pt x="12829" y="2652"/>
                </a:lnTo>
                <a:lnTo>
                  <a:pt x="12829" y="3185"/>
                </a:lnTo>
                <a:lnTo>
                  <a:pt x="4627" y="3185"/>
                </a:lnTo>
                <a:lnTo>
                  <a:pt x="4627" y="2652"/>
                </a:lnTo>
                <a:close/>
                <a:moveTo>
                  <a:pt x="4627" y="5231"/>
                </a:moveTo>
                <a:lnTo>
                  <a:pt x="12829" y="5231"/>
                </a:lnTo>
                <a:lnTo>
                  <a:pt x="12829" y="5764"/>
                </a:lnTo>
                <a:lnTo>
                  <a:pt x="4627" y="5764"/>
                </a:lnTo>
                <a:lnTo>
                  <a:pt x="4627" y="5231"/>
                </a:lnTo>
                <a:close/>
                <a:moveTo>
                  <a:pt x="4627" y="7809"/>
                </a:moveTo>
                <a:lnTo>
                  <a:pt x="12829" y="7809"/>
                </a:lnTo>
                <a:lnTo>
                  <a:pt x="12829" y="8342"/>
                </a:lnTo>
                <a:lnTo>
                  <a:pt x="4627" y="8342"/>
                </a:lnTo>
                <a:lnTo>
                  <a:pt x="4627" y="7809"/>
                </a:lnTo>
                <a:close/>
                <a:moveTo>
                  <a:pt x="1645" y="533"/>
                </a:moveTo>
                <a:cubicBezTo>
                  <a:pt x="2241" y="534"/>
                  <a:pt x="2725" y="1017"/>
                  <a:pt x="2726" y="1614"/>
                </a:cubicBezTo>
                <a:cubicBezTo>
                  <a:pt x="2725" y="2211"/>
                  <a:pt x="2242" y="2695"/>
                  <a:pt x="1645" y="2696"/>
                </a:cubicBezTo>
                <a:cubicBezTo>
                  <a:pt x="1047" y="2695"/>
                  <a:pt x="563" y="2211"/>
                  <a:pt x="563" y="1614"/>
                </a:cubicBezTo>
                <a:cubicBezTo>
                  <a:pt x="564" y="1017"/>
                  <a:pt x="1048" y="533"/>
                  <a:pt x="1645" y="533"/>
                </a:cubicBezTo>
                <a:moveTo>
                  <a:pt x="1645" y="0"/>
                </a:moveTo>
                <a:cubicBezTo>
                  <a:pt x="753" y="0"/>
                  <a:pt x="30" y="722"/>
                  <a:pt x="29" y="1614"/>
                </a:cubicBezTo>
                <a:cubicBezTo>
                  <a:pt x="45" y="2494"/>
                  <a:pt x="764" y="3200"/>
                  <a:pt x="1644" y="3200"/>
                </a:cubicBezTo>
                <a:cubicBezTo>
                  <a:pt x="2525" y="3200"/>
                  <a:pt x="3243" y="2494"/>
                  <a:pt x="3259" y="1614"/>
                </a:cubicBezTo>
                <a:cubicBezTo>
                  <a:pt x="3259" y="722"/>
                  <a:pt x="2536" y="0"/>
                  <a:pt x="1645" y="0"/>
                </a:cubicBezTo>
                <a:close/>
                <a:moveTo>
                  <a:pt x="1645" y="5694"/>
                </a:moveTo>
                <a:cubicBezTo>
                  <a:pt x="2242" y="5695"/>
                  <a:pt x="2726" y="6179"/>
                  <a:pt x="2726" y="6776"/>
                </a:cubicBezTo>
                <a:cubicBezTo>
                  <a:pt x="2725" y="7373"/>
                  <a:pt x="2241" y="7857"/>
                  <a:pt x="1645" y="7858"/>
                </a:cubicBezTo>
                <a:cubicBezTo>
                  <a:pt x="1048" y="7857"/>
                  <a:pt x="564" y="7373"/>
                  <a:pt x="563" y="6776"/>
                </a:cubicBezTo>
                <a:cubicBezTo>
                  <a:pt x="563" y="6179"/>
                  <a:pt x="1047" y="5695"/>
                  <a:pt x="1645" y="5694"/>
                </a:cubicBezTo>
                <a:moveTo>
                  <a:pt x="1645" y="5161"/>
                </a:moveTo>
                <a:cubicBezTo>
                  <a:pt x="741" y="5144"/>
                  <a:pt x="0" y="5872"/>
                  <a:pt x="0" y="6776"/>
                </a:cubicBezTo>
                <a:cubicBezTo>
                  <a:pt x="0" y="7679"/>
                  <a:pt x="741" y="8407"/>
                  <a:pt x="1645" y="8391"/>
                </a:cubicBezTo>
                <a:cubicBezTo>
                  <a:pt x="2525" y="8375"/>
                  <a:pt x="3230" y="7656"/>
                  <a:pt x="3230" y="6776"/>
                </a:cubicBezTo>
                <a:cubicBezTo>
                  <a:pt x="3230" y="5895"/>
                  <a:pt x="2525" y="5177"/>
                  <a:pt x="1645" y="5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cs typeface="MuseoModerno Black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3033105" y="1205875"/>
            <a:ext cx="254625" cy="3091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Manrope SemiBold" charset="0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1485163" y="1078928"/>
            <a:ext cx="8611320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2. </a:t>
            </a:r>
            <a:r>
              <a:rPr lang="en-US" b="1" dirty="0">
                <a:latin typeface="Cambria" panose="02040503050406030204" pitchFamily="18" charset="0"/>
              </a:rPr>
              <a:t>All district and city governors are responsible for:</a:t>
            </a:r>
            <a:endParaRPr lang="en-US" b="1" i="0" dirty="0">
              <a:effectLst/>
              <a:latin typeface="Cambria" panose="02040503050406030204" pitchFamily="18" charset="0"/>
              <a:ea typeface="Manrope SemiBold" charset="0"/>
              <a:cs typeface="Manrope SemiBold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25501" y="1767153"/>
            <a:ext cx="9716087" cy="1991380"/>
            <a:chOff x="2146123" y="3053129"/>
            <a:chExt cx="8255535" cy="698874"/>
          </a:xfrm>
        </p:grpSpPr>
        <p:sp>
          <p:nvSpPr>
            <p:cNvPr id="5" name="Rectangle 12"/>
            <p:cNvSpPr/>
            <p:nvPr/>
          </p:nvSpPr>
          <p:spPr>
            <a:xfrm>
              <a:off x="2503574" y="3053129"/>
              <a:ext cx="3117737" cy="698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1400" b="1" dirty="0">
                  <a:latin typeface="Cambria" panose="02040503050406030204" pitchFamily="18" charset="0"/>
                </a:rPr>
                <a:t>Meeting</a:t>
              </a:r>
              <a:r>
                <a:rPr lang="en-US" sz="1400" dirty="0">
                  <a:latin typeface="Cambria" panose="02040503050406030204" pitchFamily="18" charset="0"/>
                </a:rPr>
                <a:t> with graduates of vocational education institutions within their jurisdiction and personally </a:t>
              </a:r>
              <a:r>
                <a:rPr lang="en-US" sz="1400" b="1" dirty="0">
                  <a:latin typeface="Cambria" panose="02040503050406030204" pitchFamily="18" charset="0"/>
                </a:rPr>
                <a:t>overseeing</a:t>
              </a:r>
              <a:r>
                <a:rPr lang="en-US" sz="1400" dirty="0">
                  <a:latin typeface="Cambria" panose="02040503050406030204" pitchFamily="18" charset="0"/>
                </a:rPr>
                <a:t> the implementation of the dual education system at a high level, including organizing students into local </a:t>
              </a:r>
              <a:r>
                <a:rPr lang="en-US" sz="1400" b="1" dirty="0">
                  <a:latin typeface="Cambria" panose="02040503050406030204" pitchFamily="18" charset="0"/>
                </a:rPr>
                <a:t>enterprises</a:t>
              </a:r>
              <a:r>
                <a:rPr lang="en-US" sz="1400" dirty="0">
                  <a:latin typeface="Cambria" panose="02040503050406030204" pitchFamily="18" charset="0"/>
                </a:rPr>
                <a:t> and </a:t>
              </a:r>
              <a:r>
                <a:rPr lang="en-US" sz="1400" b="1" dirty="0">
                  <a:latin typeface="Cambria" panose="02040503050406030204" pitchFamily="18" charset="0"/>
                </a:rPr>
                <a:t>organizations</a:t>
              </a:r>
              <a:r>
                <a:rPr lang="en-US" sz="1400" dirty="0">
                  <a:latin typeface="Cambria" panose="02040503050406030204" pitchFamily="18" charset="0"/>
                </a:rPr>
                <a:t>;</a:t>
              </a:r>
              <a:endParaRPr 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Manrope SemiBold" charset="0"/>
                <a:cs typeface="Manrope SemiBold" charset="0"/>
              </a:endParaRPr>
            </a:p>
          </p:txBody>
        </p:sp>
        <p:sp>
          <p:nvSpPr>
            <p:cNvPr id="6" name="Oval 15"/>
            <p:cNvSpPr/>
            <p:nvPr/>
          </p:nvSpPr>
          <p:spPr>
            <a:xfrm>
              <a:off x="2146123" y="3140413"/>
              <a:ext cx="207070" cy="930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endParaRPr>
            </a:p>
          </p:txBody>
        </p:sp>
        <p:sp>
          <p:nvSpPr>
            <p:cNvPr id="7" name="Rectangle 16"/>
            <p:cNvSpPr/>
            <p:nvPr/>
          </p:nvSpPr>
          <p:spPr>
            <a:xfrm>
              <a:off x="7283921" y="3053129"/>
              <a:ext cx="3117737" cy="698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1400" b="1" dirty="0">
                  <a:latin typeface="Cambria" panose="02040503050406030204" pitchFamily="18" charset="0"/>
                </a:rPr>
                <a:t>Ensuring</a:t>
              </a:r>
              <a:r>
                <a:rPr lang="en-US" sz="1400" dirty="0">
                  <a:latin typeface="Cambria" panose="02040503050406030204" pitchFamily="18" charset="0"/>
                </a:rPr>
                <a:t> the creation of conditions for students involved in dual education, including </a:t>
              </a:r>
              <a:r>
                <a:rPr lang="en-US" sz="1400" b="1" dirty="0">
                  <a:latin typeface="Cambria" panose="02040503050406030204" pitchFamily="18" charset="0"/>
                </a:rPr>
                <a:t>providing</a:t>
              </a:r>
              <a:r>
                <a:rPr lang="en-US" sz="1400" dirty="0">
                  <a:latin typeface="Cambria" panose="02040503050406030204" pitchFamily="18" charset="0"/>
                </a:rPr>
                <a:t> </a:t>
              </a:r>
              <a:r>
                <a:rPr lang="en-US" sz="1400" b="1" dirty="0">
                  <a:latin typeface="Cambria" panose="02040503050406030204" pitchFamily="18" charset="0"/>
                </a:rPr>
                <a:t>workplaces</a:t>
              </a:r>
              <a:r>
                <a:rPr lang="en-US" sz="1400" dirty="0">
                  <a:latin typeface="Cambria" panose="02040503050406030204" pitchFamily="18" charset="0"/>
                </a:rPr>
                <a:t> within assigned enterprises and organizations, organizing classrooms, and arranging for their employment.</a:t>
              </a:r>
              <a:endParaRPr lang="en-US" altLang="zh-CN" sz="1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Manrope SemiBold" charset="0"/>
                <a:cs typeface="Manrope SemiBold" charset="0"/>
              </a:endParaRPr>
            </a:p>
          </p:txBody>
        </p:sp>
      </p:grpSp>
      <p:sp>
        <p:nvSpPr>
          <p:cNvPr id="11" name="Rectangle 13"/>
          <p:cNvSpPr/>
          <p:nvPr/>
        </p:nvSpPr>
        <p:spPr>
          <a:xfrm>
            <a:off x="2013694" y="4313309"/>
            <a:ext cx="285531" cy="3511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Manrope SemiBold" charset="0"/>
            </a:endParaRPr>
          </a:p>
        </p:txBody>
      </p:sp>
      <p:sp>
        <p:nvSpPr>
          <p:cNvPr id="12" name="Rectangle 18"/>
          <p:cNvSpPr/>
          <p:nvPr/>
        </p:nvSpPr>
        <p:spPr>
          <a:xfrm>
            <a:off x="1915709" y="4227435"/>
            <a:ext cx="8360581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3. </a:t>
            </a:r>
            <a:r>
              <a:rPr lang="en-US" sz="1600" b="1" dirty="0">
                <a:latin typeface="Cambria" panose="02040503050406030204" pitchFamily="18" charset="0"/>
              </a:rPr>
              <a:t>The Deputy Governor of the Region</a:t>
            </a:r>
            <a:r>
              <a:rPr lang="en-US" sz="1600" dirty="0">
                <a:latin typeface="Cambria" panose="02040503050406030204" pitchFamily="18" charset="0"/>
              </a:rPr>
              <a:t>, K. </a:t>
            </a:r>
            <a:r>
              <a:rPr lang="en-US" sz="1600" dirty="0" err="1">
                <a:latin typeface="Cambria" panose="02040503050406030204" pitchFamily="18" charset="0"/>
              </a:rPr>
              <a:t>Komilov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b="1" dirty="0">
                <a:latin typeface="Cambria" panose="02040503050406030204" pitchFamily="18" charset="0"/>
              </a:rPr>
              <a:t>the Department of Higher Education, Science and Innovations</a:t>
            </a:r>
            <a:r>
              <a:rPr lang="en-US" sz="1600" dirty="0">
                <a:latin typeface="Cambria" panose="02040503050406030204" pitchFamily="18" charset="0"/>
              </a:rPr>
              <a:t> (M. </a:t>
            </a:r>
            <a:r>
              <a:rPr lang="en-US" sz="1600" dirty="0" err="1">
                <a:latin typeface="Cambria" panose="02040503050406030204" pitchFamily="18" charset="0"/>
              </a:rPr>
              <a:t>Madazimov</a:t>
            </a:r>
            <a:r>
              <a:rPr lang="en-US" sz="1600" dirty="0">
                <a:latin typeface="Cambria" panose="02040503050406030204" pitchFamily="18" charset="0"/>
              </a:rPr>
              <a:t>), and </a:t>
            </a:r>
            <a:r>
              <a:rPr lang="en-US" sz="1600" b="1" dirty="0">
                <a:latin typeface="Cambria" panose="02040503050406030204" pitchFamily="18" charset="0"/>
              </a:rPr>
              <a:t>Rectors of Higher Education Institutions </a:t>
            </a:r>
            <a:r>
              <a:rPr lang="en-US" sz="1600" dirty="0">
                <a:latin typeface="Cambria" panose="02040503050406030204" pitchFamily="18" charset="0"/>
              </a:rPr>
              <a:t>(</a:t>
            </a:r>
            <a:r>
              <a:rPr lang="en-US" sz="1600" dirty="0" err="1">
                <a:latin typeface="Cambria" panose="02040503050406030204" pitchFamily="18" charset="0"/>
              </a:rPr>
              <a:t>Akbaraliyev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</a:rPr>
              <a:t>Madazimov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</a:rPr>
              <a:t>Turdiayev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</a:rPr>
              <a:t>Sultanov</a:t>
            </a:r>
            <a:r>
              <a:rPr lang="en-US" sz="1600" dirty="0">
                <a:latin typeface="Cambria" panose="02040503050406030204" pitchFamily="18" charset="0"/>
              </a:rPr>
              <a:t>, Rustamov, </a:t>
            </a:r>
            <a:r>
              <a:rPr lang="en-US" sz="1600" dirty="0" err="1">
                <a:latin typeface="Cambria" panose="02040503050406030204" pitchFamily="18" charset="0"/>
              </a:rPr>
              <a:t>Toychiboev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</a:rPr>
              <a:t>Rasulov</a:t>
            </a:r>
            <a:r>
              <a:rPr lang="en-US" sz="1600" dirty="0">
                <a:latin typeface="Cambria" panose="02040503050406030204" pitchFamily="18" charset="0"/>
              </a:rPr>
              <a:t>) are required to provide daily updates to the Governor of the Region on the progress of the assigned tasks.</a:t>
            </a:r>
            <a:endParaRPr lang="en-US" altLang="zh-CN" sz="1600" i="0" dirty="0">
              <a:effectLst/>
              <a:latin typeface="Cambria" panose="02040503050406030204" pitchFamily="18" charset="0"/>
              <a:ea typeface="Manrope SemiBold" charset="0"/>
              <a:cs typeface="Manrope SemiBold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4600625" y="5910800"/>
            <a:ext cx="2380396" cy="558059"/>
            <a:chOff x="4905800" y="5451181"/>
            <a:chExt cx="2380396" cy="558059"/>
          </a:xfrm>
        </p:grpSpPr>
        <p:sp>
          <p:nvSpPr>
            <p:cNvPr id="14" name="Freeform 18"/>
            <p:cNvSpPr/>
            <p:nvPr/>
          </p:nvSpPr>
          <p:spPr bwMode="auto">
            <a:xfrm>
              <a:off x="4905800" y="5451181"/>
              <a:ext cx="610354" cy="558059"/>
            </a:xfrm>
            <a:custGeom>
              <a:avLst/>
              <a:gdLst>
                <a:gd name="T0" fmla="*/ 373 w 391"/>
                <a:gd name="T1" fmla="*/ 129 h 357"/>
                <a:gd name="T2" fmla="*/ 327 w 391"/>
                <a:gd name="T3" fmla="*/ 49 h 357"/>
                <a:gd name="T4" fmla="*/ 241 w 391"/>
                <a:gd name="T5" fmla="*/ 0 h 357"/>
                <a:gd name="T6" fmla="*/ 150 w 391"/>
                <a:gd name="T7" fmla="*/ 0 h 357"/>
                <a:gd name="T8" fmla="*/ 64 w 391"/>
                <a:gd name="T9" fmla="*/ 49 h 357"/>
                <a:gd name="T10" fmla="*/ 18 w 391"/>
                <a:gd name="T11" fmla="*/ 129 h 357"/>
                <a:gd name="T12" fmla="*/ 18 w 391"/>
                <a:gd name="T13" fmla="*/ 228 h 357"/>
                <a:gd name="T14" fmla="*/ 64 w 391"/>
                <a:gd name="T15" fmla="*/ 307 h 357"/>
                <a:gd name="T16" fmla="*/ 150 w 391"/>
                <a:gd name="T17" fmla="*/ 357 h 357"/>
                <a:gd name="T18" fmla="*/ 241 w 391"/>
                <a:gd name="T19" fmla="*/ 357 h 357"/>
                <a:gd name="T20" fmla="*/ 327 w 391"/>
                <a:gd name="T21" fmla="*/ 307 h 357"/>
                <a:gd name="T22" fmla="*/ 373 w 391"/>
                <a:gd name="T23" fmla="*/ 228 h 357"/>
                <a:gd name="T24" fmla="*/ 373 w 391"/>
                <a:gd name="T25" fmla="*/ 12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357">
                  <a:moveTo>
                    <a:pt x="373" y="129"/>
                  </a:moveTo>
                  <a:cubicBezTo>
                    <a:pt x="327" y="49"/>
                    <a:pt x="327" y="49"/>
                    <a:pt x="327" y="49"/>
                  </a:cubicBezTo>
                  <a:cubicBezTo>
                    <a:pt x="310" y="19"/>
                    <a:pt x="277" y="0"/>
                    <a:pt x="24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14" y="0"/>
                    <a:pt x="82" y="19"/>
                    <a:pt x="64" y="4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0" y="159"/>
                    <a:pt x="0" y="197"/>
                    <a:pt x="18" y="228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82" y="338"/>
                    <a:pt x="114" y="357"/>
                    <a:pt x="150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77" y="357"/>
                    <a:pt x="310" y="338"/>
                    <a:pt x="327" y="307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91" y="197"/>
                    <a:pt x="391" y="159"/>
                    <a:pt x="373" y="12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Manrope SemiBold" charset="0"/>
              </a:endParaRPr>
            </a:p>
          </p:txBody>
        </p:sp>
        <p:sp>
          <p:nvSpPr>
            <p:cNvPr id="15" name="Oval 10"/>
            <p:cNvSpPr/>
            <p:nvPr/>
          </p:nvSpPr>
          <p:spPr>
            <a:xfrm>
              <a:off x="5074112" y="5594014"/>
              <a:ext cx="273729" cy="272392"/>
            </a:xfrm>
            <a:custGeom>
              <a:avLst/>
              <a:gdLst>
                <a:gd name="T0" fmla="*/ 7080 w 12800"/>
                <a:gd name="T1" fmla="*/ 12738 h 12738"/>
                <a:gd name="T2" fmla="*/ 6813 w 12800"/>
                <a:gd name="T3" fmla="*/ 12471 h 12738"/>
                <a:gd name="T4" fmla="*/ 6813 w 12800"/>
                <a:gd name="T5" fmla="*/ 7019 h 12738"/>
                <a:gd name="T6" fmla="*/ 7080 w 12800"/>
                <a:gd name="T7" fmla="*/ 6752 h 12738"/>
                <a:gd name="T8" fmla="*/ 12533 w 12800"/>
                <a:gd name="T9" fmla="*/ 6752 h 12738"/>
                <a:gd name="T10" fmla="*/ 12800 w 12800"/>
                <a:gd name="T11" fmla="*/ 7019 h 12738"/>
                <a:gd name="T12" fmla="*/ 7080 w 12800"/>
                <a:gd name="T13" fmla="*/ 12738 h 12738"/>
                <a:gd name="T14" fmla="*/ 7347 w 12800"/>
                <a:gd name="T15" fmla="*/ 7286 h 12738"/>
                <a:gd name="T16" fmla="*/ 7347 w 12800"/>
                <a:gd name="T17" fmla="*/ 12198 h 12738"/>
                <a:gd name="T18" fmla="*/ 12260 w 12800"/>
                <a:gd name="T19" fmla="*/ 7286 h 12738"/>
                <a:gd name="T20" fmla="*/ 7347 w 12800"/>
                <a:gd name="T21" fmla="*/ 7286 h 12738"/>
                <a:gd name="T22" fmla="*/ 5721 w 12800"/>
                <a:gd name="T23" fmla="*/ 11440 h 12738"/>
                <a:gd name="T24" fmla="*/ 0 w 12800"/>
                <a:gd name="T25" fmla="*/ 5720 h 12738"/>
                <a:gd name="T26" fmla="*/ 5721 w 12800"/>
                <a:gd name="T27" fmla="*/ 0 h 12738"/>
                <a:gd name="T28" fmla="*/ 11441 w 12800"/>
                <a:gd name="T29" fmla="*/ 5720 h 12738"/>
                <a:gd name="T30" fmla="*/ 11174 w 12800"/>
                <a:gd name="T31" fmla="*/ 5987 h 12738"/>
                <a:gd name="T32" fmla="*/ 5987 w 12800"/>
                <a:gd name="T33" fmla="*/ 5987 h 12738"/>
                <a:gd name="T34" fmla="*/ 5987 w 12800"/>
                <a:gd name="T35" fmla="*/ 11173 h 12738"/>
                <a:gd name="T36" fmla="*/ 5721 w 12800"/>
                <a:gd name="T37" fmla="*/ 11440 h 12738"/>
                <a:gd name="T38" fmla="*/ 5721 w 12800"/>
                <a:gd name="T39" fmla="*/ 533 h 12738"/>
                <a:gd name="T40" fmla="*/ 533 w 12800"/>
                <a:gd name="T41" fmla="*/ 5720 h 12738"/>
                <a:gd name="T42" fmla="*/ 5454 w 12800"/>
                <a:gd name="T43" fmla="*/ 10900 h 12738"/>
                <a:gd name="T44" fmla="*/ 5454 w 12800"/>
                <a:gd name="T45" fmla="*/ 5720 h 12738"/>
                <a:gd name="T46" fmla="*/ 5721 w 12800"/>
                <a:gd name="T47" fmla="*/ 5453 h 12738"/>
                <a:gd name="T48" fmla="*/ 10901 w 12800"/>
                <a:gd name="T49" fmla="*/ 5453 h 12738"/>
                <a:gd name="T50" fmla="*/ 5721 w 12800"/>
                <a:gd name="T51" fmla="*/ 533 h 1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00" h="12738">
                  <a:moveTo>
                    <a:pt x="7080" y="12738"/>
                  </a:moveTo>
                  <a:cubicBezTo>
                    <a:pt x="6933" y="12738"/>
                    <a:pt x="6813" y="12619"/>
                    <a:pt x="6813" y="12471"/>
                  </a:cubicBezTo>
                  <a:lnTo>
                    <a:pt x="6813" y="7019"/>
                  </a:lnTo>
                  <a:cubicBezTo>
                    <a:pt x="6813" y="6872"/>
                    <a:pt x="6933" y="6752"/>
                    <a:pt x="7080" y="6752"/>
                  </a:cubicBezTo>
                  <a:lnTo>
                    <a:pt x="12533" y="6752"/>
                  </a:lnTo>
                  <a:cubicBezTo>
                    <a:pt x="12681" y="6752"/>
                    <a:pt x="12800" y="6872"/>
                    <a:pt x="12800" y="7019"/>
                  </a:cubicBezTo>
                  <a:cubicBezTo>
                    <a:pt x="12800" y="10172"/>
                    <a:pt x="10234" y="12738"/>
                    <a:pt x="7080" y="12738"/>
                  </a:cubicBezTo>
                  <a:close/>
                  <a:moveTo>
                    <a:pt x="7347" y="7286"/>
                  </a:moveTo>
                  <a:lnTo>
                    <a:pt x="7347" y="12198"/>
                  </a:lnTo>
                  <a:cubicBezTo>
                    <a:pt x="9995" y="12063"/>
                    <a:pt x="12125" y="9934"/>
                    <a:pt x="12260" y="7286"/>
                  </a:cubicBezTo>
                  <a:lnTo>
                    <a:pt x="7347" y="7286"/>
                  </a:lnTo>
                  <a:close/>
                  <a:moveTo>
                    <a:pt x="5721" y="11440"/>
                  </a:moveTo>
                  <a:cubicBezTo>
                    <a:pt x="2566" y="11440"/>
                    <a:pt x="0" y="8874"/>
                    <a:pt x="0" y="5720"/>
                  </a:cubicBezTo>
                  <a:cubicBezTo>
                    <a:pt x="0" y="2566"/>
                    <a:pt x="2566" y="0"/>
                    <a:pt x="5721" y="0"/>
                  </a:cubicBezTo>
                  <a:cubicBezTo>
                    <a:pt x="8874" y="0"/>
                    <a:pt x="11441" y="2566"/>
                    <a:pt x="11441" y="5720"/>
                  </a:cubicBezTo>
                  <a:cubicBezTo>
                    <a:pt x="11442" y="5867"/>
                    <a:pt x="11322" y="5987"/>
                    <a:pt x="11174" y="5987"/>
                  </a:cubicBezTo>
                  <a:lnTo>
                    <a:pt x="5987" y="5987"/>
                  </a:lnTo>
                  <a:lnTo>
                    <a:pt x="5987" y="11173"/>
                  </a:lnTo>
                  <a:cubicBezTo>
                    <a:pt x="5987" y="11321"/>
                    <a:pt x="5868" y="11440"/>
                    <a:pt x="5721" y="11440"/>
                  </a:cubicBezTo>
                  <a:close/>
                  <a:moveTo>
                    <a:pt x="5721" y="533"/>
                  </a:moveTo>
                  <a:cubicBezTo>
                    <a:pt x="2861" y="533"/>
                    <a:pt x="533" y="2860"/>
                    <a:pt x="533" y="5720"/>
                  </a:cubicBezTo>
                  <a:cubicBezTo>
                    <a:pt x="533" y="8490"/>
                    <a:pt x="2717" y="10761"/>
                    <a:pt x="5454" y="10900"/>
                  </a:cubicBezTo>
                  <a:lnTo>
                    <a:pt x="5454" y="5720"/>
                  </a:lnTo>
                  <a:cubicBezTo>
                    <a:pt x="5454" y="5573"/>
                    <a:pt x="5574" y="5453"/>
                    <a:pt x="5721" y="5453"/>
                  </a:cubicBezTo>
                  <a:lnTo>
                    <a:pt x="10901" y="5453"/>
                  </a:lnTo>
                  <a:cubicBezTo>
                    <a:pt x="10761" y="2717"/>
                    <a:pt x="8491" y="533"/>
                    <a:pt x="5721" y="5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Manrope SemiBold" charset="0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790821" y="5451181"/>
              <a:ext cx="610354" cy="558059"/>
            </a:xfrm>
            <a:custGeom>
              <a:avLst/>
              <a:gdLst>
                <a:gd name="T0" fmla="*/ 373 w 391"/>
                <a:gd name="T1" fmla="*/ 129 h 357"/>
                <a:gd name="T2" fmla="*/ 327 w 391"/>
                <a:gd name="T3" fmla="*/ 49 h 357"/>
                <a:gd name="T4" fmla="*/ 241 w 391"/>
                <a:gd name="T5" fmla="*/ 0 h 357"/>
                <a:gd name="T6" fmla="*/ 150 w 391"/>
                <a:gd name="T7" fmla="*/ 0 h 357"/>
                <a:gd name="T8" fmla="*/ 64 w 391"/>
                <a:gd name="T9" fmla="*/ 49 h 357"/>
                <a:gd name="T10" fmla="*/ 18 w 391"/>
                <a:gd name="T11" fmla="*/ 129 h 357"/>
                <a:gd name="T12" fmla="*/ 18 w 391"/>
                <a:gd name="T13" fmla="*/ 228 h 357"/>
                <a:gd name="T14" fmla="*/ 64 w 391"/>
                <a:gd name="T15" fmla="*/ 307 h 357"/>
                <a:gd name="T16" fmla="*/ 150 w 391"/>
                <a:gd name="T17" fmla="*/ 357 h 357"/>
                <a:gd name="T18" fmla="*/ 241 w 391"/>
                <a:gd name="T19" fmla="*/ 357 h 357"/>
                <a:gd name="T20" fmla="*/ 327 w 391"/>
                <a:gd name="T21" fmla="*/ 307 h 357"/>
                <a:gd name="T22" fmla="*/ 373 w 391"/>
                <a:gd name="T23" fmla="*/ 228 h 357"/>
                <a:gd name="T24" fmla="*/ 373 w 391"/>
                <a:gd name="T25" fmla="*/ 12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357">
                  <a:moveTo>
                    <a:pt x="373" y="129"/>
                  </a:moveTo>
                  <a:cubicBezTo>
                    <a:pt x="327" y="49"/>
                    <a:pt x="327" y="49"/>
                    <a:pt x="327" y="49"/>
                  </a:cubicBezTo>
                  <a:cubicBezTo>
                    <a:pt x="310" y="19"/>
                    <a:pt x="277" y="0"/>
                    <a:pt x="24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14" y="0"/>
                    <a:pt x="82" y="19"/>
                    <a:pt x="64" y="4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0" y="159"/>
                    <a:pt x="0" y="197"/>
                    <a:pt x="18" y="228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82" y="338"/>
                    <a:pt x="114" y="357"/>
                    <a:pt x="150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77" y="357"/>
                    <a:pt x="310" y="338"/>
                    <a:pt x="327" y="307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91" y="197"/>
                    <a:pt x="391" y="159"/>
                    <a:pt x="373" y="12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Manrope SemiBold" charset="0"/>
              </a:endParaRPr>
            </a:p>
          </p:txBody>
        </p:sp>
        <p:sp>
          <p:nvSpPr>
            <p:cNvPr id="17" name="Oval 10"/>
            <p:cNvSpPr/>
            <p:nvPr/>
          </p:nvSpPr>
          <p:spPr>
            <a:xfrm flipH="1">
              <a:off x="5960269" y="5593345"/>
              <a:ext cx="271457" cy="273729"/>
            </a:xfrm>
            <a:custGeom>
              <a:avLst/>
              <a:gdLst>
                <a:gd name="T0" fmla="*/ 12021 w 12695"/>
                <a:gd name="T1" fmla="*/ 12800 h 12800"/>
                <a:gd name="T2" fmla="*/ 675 w 12695"/>
                <a:gd name="T3" fmla="*/ 12800 h 12800"/>
                <a:gd name="T4" fmla="*/ 1 w 12695"/>
                <a:gd name="T5" fmla="*/ 12126 h 12800"/>
                <a:gd name="T6" fmla="*/ 1 w 12695"/>
                <a:gd name="T7" fmla="*/ 674 h 12800"/>
                <a:gd name="T8" fmla="*/ 198 w 12695"/>
                <a:gd name="T9" fmla="*/ 198 h 12800"/>
                <a:gd name="T10" fmla="*/ 675 w 12695"/>
                <a:gd name="T11" fmla="*/ 0 h 12800"/>
                <a:gd name="T12" fmla="*/ 12021 w 12695"/>
                <a:gd name="T13" fmla="*/ 0 h 12800"/>
                <a:gd name="T14" fmla="*/ 12695 w 12695"/>
                <a:gd name="T15" fmla="*/ 674 h 12800"/>
                <a:gd name="T16" fmla="*/ 12695 w 12695"/>
                <a:gd name="T17" fmla="*/ 12126 h 12800"/>
                <a:gd name="T18" fmla="*/ 12021 w 12695"/>
                <a:gd name="T19" fmla="*/ 12800 h 12800"/>
                <a:gd name="T20" fmla="*/ 675 w 12695"/>
                <a:gd name="T21" fmla="*/ 533 h 12800"/>
                <a:gd name="T22" fmla="*/ 534 w 12695"/>
                <a:gd name="T23" fmla="*/ 674 h 12800"/>
                <a:gd name="T24" fmla="*/ 534 w 12695"/>
                <a:gd name="T25" fmla="*/ 12126 h 12800"/>
                <a:gd name="T26" fmla="*/ 675 w 12695"/>
                <a:gd name="T27" fmla="*/ 12267 h 12800"/>
                <a:gd name="T28" fmla="*/ 12021 w 12695"/>
                <a:gd name="T29" fmla="*/ 12267 h 12800"/>
                <a:gd name="T30" fmla="*/ 12162 w 12695"/>
                <a:gd name="T31" fmla="*/ 12126 h 12800"/>
                <a:gd name="T32" fmla="*/ 12162 w 12695"/>
                <a:gd name="T33" fmla="*/ 674 h 12800"/>
                <a:gd name="T34" fmla="*/ 12021 w 12695"/>
                <a:gd name="T35" fmla="*/ 533 h 12800"/>
                <a:gd name="T36" fmla="*/ 675 w 12695"/>
                <a:gd name="T37" fmla="*/ 533 h 12800"/>
                <a:gd name="T38" fmla="*/ 267 w 12695"/>
                <a:gd name="T39" fmla="*/ 3605 h 12800"/>
                <a:gd name="T40" fmla="*/ 12429 w 12695"/>
                <a:gd name="T41" fmla="*/ 3605 h 12800"/>
                <a:gd name="T42" fmla="*/ 12429 w 12695"/>
                <a:gd name="T43" fmla="*/ 4139 h 12800"/>
                <a:gd name="T44" fmla="*/ 267 w 12695"/>
                <a:gd name="T45" fmla="*/ 4139 h 12800"/>
                <a:gd name="T46" fmla="*/ 267 w 12695"/>
                <a:gd name="T47" fmla="*/ 3605 h 12800"/>
                <a:gd name="T48" fmla="*/ 1962 w 12695"/>
                <a:gd name="T49" fmla="*/ 2794 h 12800"/>
                <a:gd name="T50" fmla="*/ 1122 w 12695"/>
                <a:gd name="T51" fmla="*/ 1954 h 12800"/>
                <a:gd name="T52" fmla="*/ 1962 w 12695"/>
                <a:gd name="T53" fmla="*/ 1114 h 12800"/>
                <a:gd name="T54" fmla="*/ 2802 w 12695"/>
                <a:gd name="T55" fmla="*/ 1954 h 12800"/>
                <a:gd name="T56" fmla="*/ 1962 w 12695"/>
                <a:gd name="T57" fmla="*/ 2794 h 12800"/>
                <a:gd name="T58" fmla="*/ 1962 w 12695"/>
                <a:gd name="T59" fmla="*/ 1647 h 12800"/>
                <a:gd name="T60" fmla="*/ 1656 w 12695"/>
                <a:gd name="T61" fmla="*/ 1954 h 12800"/>
                <a:gd name="T62" fmla="*/ 1962 w 12695"/>
                <a:gd name="T63" fmla="*/ 2260 h 12800"/>
                <a:gd name="T64" fmla="*/ 2269 w 12695"/>
                <a:gd name="T65" fmla="*/ 1954 h 12800"/>
                <a:gd name="T66" fmla="*/ 1962 w 12695"/>
                <a:gd name="T67" fmla="*/ 1647 h 12800"/>
                <a:gd name="T68" fmla="*/ 3723 w 12695"/>
                <a:gd name="T69" fmla="*/ 2794 h 12800"/>
                <a:gd name="T70" fmla="*/ 2883 w 12695"/>
                <a:gd name="T71" fmla="*/ 1954 h 12800"/>
                <a:gd name="T72" fmla="*/ 3723 w 12695"/>
                <a:gd name="T73" fmla="*/ 1114 h 12800"/>
                <a:gd name="T74" fmla="*/ 4562 w 12695"/>
                <a:gd name="T75" fmla="*/ 1954 h 12800"/>
                <a:gd name="T76" fmla="*/ 3723 w 12695"/>
                <a:gd name="T77" fmla="*/ 2794 h 12800"/>
                <a:gd name="T78" fmla="*/ 3723 w 12695"/>
                <a:gd name="T79" fmla="*/ 1647 h 12800"/>
                <a:gd name="T80" fmla="*/ 3416 w 12695"/>
                <a:gd name="T81" fmla="*/ 1954 h 12800"/>
                <a:gd name="T82" fmla="*/ 3723 w 12695"/>
                <a:gd name="T83" fmla="*/ 2260 h 12800"/>
                <a:gd name="T84" fmla="*/ 4029 w 12695"/>
                <a:gd name="T85" fmla="*/ 1954 h 12800"/>
                <a:gd name="T86" fmla="*/ 3723 w 12695"/>
                <a:gd name="T87" fmla="*/ 164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95" h="12800">
                  <a:moveTo>
                    <a:pt x="12021" y="12800"/>
                  </a:moveTo>
                  <a:lnTo>
                    <a:pt x="675" y="12800"/>
                  </a:lnTo>
                  <a:cubicBezTo>
                    <a:pt x="303" y="12800"/>
                    <a:pt x="1" y="12498"/>
                    <a:pt x="1" y="12126"/>
                  </a:cubicBezTo>
                  <a:lnTo>
                    <a:pt x="1" y="674"/>
                  </a:lnTo>
                  <a:cubicBezTo>
                    <a:pt x="0" y="496"/>
                    <a:pt x="71" y="324"/>
                    <a:pt x="198" y="198"/>
                  </a:cubicBezTo>
                  <a:cubicBezTo>
                    <a:pt x="324" y="71"/>
                    <a:pt x="496" y="0"/>
                    <a:pt x="675" y="0"/>
                  </a:cubicBezTo>
                  <a:lnTo>
                    <a:pt x="12021" y="0"/>
                  </a:lnTo>
                  <a:cubicBezTo>
                    <a:pt x="12394" y="0"/>
                    <a:pt x="12695" y="302"/>
                    <a:pt x="12695" y="674"/>
                  </a:cubicBezTo>
                  <a:lnTo>
                    <a:pt x="12695" y="12126"/>
                  </a:lnTo>
                  <a:cubicBezTo>
                    <a:pt x="12695" y="12498"/>
                    <a:pt x="12394" y="12800"/>
                    <a:pt x="12021" y="12800"/>
                  </a:cubicBezTo>
                  <a:close/>
                  <a:moveTo>
                    <a:pt x="675" y="533"/>
                  </a:moveTo>
                  <a:cubicBezTo>
                    <a:pt x="597" y="533"/>
                    <a:pt x="534" y="596"/>
                    <a:pt x="534" y="674"/>
                  </a:cubicBezTo>
                  <a:lnTo>
                    <a:pt x="534" y="12126"/>
                  </a:lnTo>
                  <a:cubicBezTo>
                    <a:pt x="534" y="12203"/>
                    <a:pt x="597" y="12267"/>
                    <a:pt x="675" y="12267"/>
                  </a:cubicBezTo>
                  <a:lnTo>
                    <a:pt x="12021" y="12267"/>
                  </a:lnTo>
                  <a:cubicBezTo>
                    <a:pt x="12099" y="12267"/>
                    <a:pt x="12162" y="12203"/>
                    <a:pt x="12162" y="12126"/>
                  </a:cubicBezTo>
                  <a:lnTo>
                    <a:pt x="12162" y="674"/>
                  </a:lnTo>
                  <a:cubicBezTo>
                    <a:pt x="12162" y="597"/>
                    <a:pt x="12099" y="533"/>
                    <a:pt x="12021" y="533"/>
                  </a:cubicBezTo>
                  <a:lnTo>
                    <a:pt x="675" y="533"/>
                  </a:lnTo>
                  <a:close/>
                  <a:moveTo>
                    <a:pt x="267" y="3605"/>
                  </a:moveTo>
                  <a:lnTo>
                    <a:pt x="12429" y="3605"/>
                  </a:lnTo>
                  <a:lnTo>
                    <a:pt x="12429" y="4139"/>
                  </a:lnTo>
                  <a:lnTo>
                    <a:pt x="267" y="4139"/>
                  </a:lnTo>
                  <a:lnTo>
                    <a:pt x="267" y="3605"/>
                  </a:lnTo>
                  <a:close/>
                  <a:moveTo>
                    <a:pt x="1962" y="2794"/>
                  </a:moveTo>
                  <a:cubicBezTo>
                    <a:pt x="1499" y="2794"/>
                    <a:pt x="1122" y="2417"/>
                    <a:pt x="1122" y="1954"/>
                  </a:cubicBezTo>
                  <a:cubicBezTo>
                    <a:pt x="1122" y="1491"/>
                    <a:pt x="1499" y="1114"/>
                    <a:pt x="1962" y="1114"/>
                  </a:cubicBezTo>
                  <a:cubicBezTo>
                    <a:pt x="2425" y="1114"/>
                    <a:pt x="2802" y="1491"/>
                    <a:pt x="2802" y="1954"/>
                  </a:cubicBezTo>
                  <a:cubicBezTo>
                    <a:pt x="2802" y="2417"/>
                    <a:pt x="2425" y="2794"/>
                    <a:pt x="1962" y="2794"/>
                  </a:cubicBezTo>
                  <a:close/>
                  <a:moveTo>
                    <a:pt x="1962" y="1647"/>
                  </a:moveTo>
                  <a:cubicBezTo>
                    <a:pt x="1793" y="1647"/>
                    <a:pt x="1656" y="1785"/>
                    <a:pt x="1656" y="1954"/>
                  </a:cubicBezTo>
                  <a:cubicBezTo>
                    <a:pt x="1656" y="2123"/>
                    <a:pt x="1793" y="2260"/>
                    <a:pt x="1962" y="2260"/>
                  </a:cubicBezTo>
                  <a:cubicBezTo>
                    <a:pt x="2131" y="2260"/>
                    <a:pt x="2269" y="2123"/>
                    <a:pt x="2269" y="1954"/>
                  </a:cubicBezTo>
                  <a:cubicBezTo>
                    <a:pt x="2269" y="1785"/>
                    <a:pt x="2131" y="1647"/>
                    <a:pt x="1962" y="1647"/>
                  </a:cubicBezTo>
                  <a:close/>
                  <a:moveTo>
                    <a:pt x="3723" y="2794"/>
                  </a:moveTo>
                  <a:cubicBezTo>
                    <a:pt x="3260" y="2794"/>
                    <a:pt x="2883" y="2417"/>
                    <a:pt x="2883" y="1954"/>
                  </a:cubicBezTo>
                  <a:cubicBezTo>
                    <a:pt x="2883" y="1491"/>
                    <a:pt x="3260" y="1114"/>
                    <a:pt x="3723" y="1114"/>
                  </a:cubicBezTo>
                  <a:cubicBezTo>
                    <a:pt x="4186" y="1114"/>
                    <a:pt x="4562" y="1491"/>
                    <a:pt x="4562" y="1954"/>
                  </a:cubicBezTo>
                  <a:cubicBezTo>
                    <a:pt x="4562" y="2417"/>
                    <a:pt x="4186" y="2794"/>
                    <a:pt x="3723" y="2794"/>
                  </a:cubicBezTo>
                  <a:close/>
                  <a:moveTo>
                    <a:pt x="3723" y="1647"/>
                  </a:moveTo>
                  <a:cubicBezTo>
                    <a:pt x="3554" y="1647"/>
                    <a:pt x="3416" y="1785"/>
                    <a:pt x="3416" y="1954"/>
                  </a:cubicBezTo>
                  <a:cubicBezTo>
                    <a:pt x="3416" y="2123"/>
                    <a:pt x="3554" y="2260"/>
                    <a:pt x="3723" y="2260"/>
                  </a:cubicBezTo>
                  <a:cubicBezTo>
                    <a:pt x="3892" y="2260"/>
                    <a:pt x="4029" y="2123"/>
                    <a:pt x="4029" y="1954"/>
                  </a:cubicBezTo>
                  <a:cubicBezTo>
                    <a:pt x="4029" y="1785"/>
                    <a:pt x="3892" y="1647"/>
                    <a:pt x="3723" y="16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Manrope SemiBold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675842" y="5451181"/>
              <a:ext cx="610354" cy="558059"/>
            </a:xfrm>
            <a:custGeom>
              <a:avLst/>
              <a:gdLst>
                <a:gd name="T0" fmla="*/ 373 w 391"/>
                <a:gd name="T1" fmla="*/ 129 h 357"/>
                <a:gd name="T2" fmla="*/ 327 w 391"/>
                <a:gd name="T3" fmla="*/ 49 h 357"/>
                <a:gd name="T4" fmla="*/ 241 w 391"/>
                <a:gd name="T5" fmla="*/ 0 h 357"/>
                <a:gd name="T6" fmla="*/ 150 w 391"/>
                <a:gd name="T7" fmla="*/ 0 h 357"/>
                <a:gd name="T8" fmla="*/ 64 w 391"/>
                <a:gd name="T9" fmla="*/ 49 h 357"/>
                <a:gd name="T10" fmla="*/ 18 w 391"/>
                <a:gd name="T11" fmla="*/ 129 h 357"/>
                <a:gd name="T12" fmla="*/ 18 w 391"/>
                <a:gd name="T13" fmla="*/ 228 h 357"/>
                <a:gd name="T14" fmla="*/ 64 w 391"/>
                <a:gd name="T15" fmla="*/ 307 h 357"/>
                <a:gd name="T16" fmla="*/ 150 w 391"/>
                <a:gd name="T17" fmla="*/ 357 h 357"/>
                <a:gd name="T18" fmla="*/ 241 w 391"/>
                <a:gd name="T19" fmla="*/ 357 h 357"/>
                <a:gd name="T20" fmla="*/ 327 w 391"/>
                <a:gd name="T21" fmla="*/ 307 h 357"/>
                <a:gd name="T22" fmla="*/ 373 w 391"/>
                <a:gd name="T23" fmla="*/ 228 h 357"/>
                <a:gd name="T24" fmla="*/ 373 w 391"/>
                <a:gd name="T25" fmla="*/ 12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357">
                  <a:moveTo>
                    <a:pt x="373" y="129"/>
                  </a:moveTo>
                  <a:cubicBezTo>
                    <a:pt x="327" y="49"/>
                    <a:pt x="327" y="49"/>
                    <a:pt x="327" y="49"/>
                  </a:cubicBezTo>
                  <a:cubicBezTo>
                    <a:pt x="310" y="19"/>
                    <a:pt x="277" y="0"/>
                    <a:pt x="24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14" y="0"/>
                    <a:pt x="82" y="19"/>
                    <a:pt x="64" y="4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0" y="159"/>
                    <a:pt x="0" y="197"/>
                    <a:pt x="18" y="228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82" y="338"/>
                    <a:pt x="114" y="357"/>
                    <a:pt x="150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77" y="357"/>
                    <a:pt x="310" y="338"/>
                    <a:pt x="327" y="307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91" y="197"/>
                    <a:pt x="391" y="159"/>
                    <a:pt x="373" y="12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Manrope SemiBold" charset="0"/>
              </a:endParaRPr>
            </a:p>
          </p:txBody>
        </p:sp>
        <p:sp>
          <p:nvSpPr>
            <p:cNvPr id="19" name="Oval 10"/>
            <p:cNvSpPr/>
            <p:nvPr/>
          </p:nvSpPr>
          <p:spPr>
            <a:xfrm flipH="1">
              <a:off x="6844154" y="5593345"/>
              <a:ext cx="273729" cy="273729"/>
            </a:xfrm>
            <a:custGeom>
              <a:avLst/>
              <a:gdLst>
                <a:gd name="T0" fmla="*/ 6400 w 12800"/>
                <a:gd name="T1" fmla="*/ 640 h 12800"/>
                <a:gd name="T2" fmla="*/ 12160 w 12800"/>
                <a:gd name="T3" fmla="*/ 6400 h 12800"/>
                <a:gd name="T4" fmla="*/ 6400 w 12800"/>
                <a:gd name="T5" fmla="*/ 12160 h 12800"/>
                <a:gd name="T6" fmla="*/ 640 w 12800"/>
                <a:gd name="T7" fmla="*/ 6400 h 12800"/>
                <a:gd name="T8" fmla="*/ 6400 w 12800"/>
                <a:gd name="T9" fmla="*/ 640 h 12800"/>
                <a:gd name="T10" fmla="*/ 6400 w 12800"/>
                <a:gd name="T11" fmla="*/ 0 h 12800"/>
                <a:gd name="T12" fmla="*/ 0 w 12800"/>
                <a:gd name="T13" fmla="*/ 6400 h 12800"/>
                <a:gd name="T14" fmla="*/ 6400 w 12800"/>
                <a:gd name="T15" fmla="*/ 12800 h 12800"/>
                <a:gd name="T16" fmla="*/ 12800 w 12800"/>
                <a:gd name="T17" fmla="*/ 6400 h 12800"/>
                <a:gd name="T18" fmla="*/ 6400 w 12800"/>
                <a:gd name="T19" fmla="*/ 0 h 12800"/>
                <a:gd name="T20" fmla="*/ 6400 w 12800"/>
                <a:gd name="T21" fmla="*/ 0 h 12800"/>
                <a:gd name="T22" fmla="*/ 5974 w 12800"/>
                <a:gd name="T23" fmla="*/ 8000 h 12800"/>
                <a:gd name="T24" fmla="*/ 5970 w 12800"/>
                <a:gd name="T25" fmla="*/ 7764 h 12800"/>
                <a:gd name="T26" fmla="*/ 6110 w 12800"/>
                <a:gd name="T27" fmla="*/ 6914 h 12800"/>
                <a:gd name="T28" fmla="*/ 6443 w 12800"/>
                <a:gd name="T29" fmla="*/ 6370 h 12800"/>
                <a:gd name="T30" fmla="*/ 7050 w 12800"/>
                <a:gd name="T31" fmla="*/ 5784 h 12800"/>
                <a:gd name="T32" fmla="*/ 7620 w 12800"/>
                <a:gd name="T33" fmla="*/ 5168 h 12800"/>
                <a:gd name="T34" fmla="*/ 7751 w 12800"/>
                <a:gd name="T35" fmla="*/ 4666 h 12800"/>
                <a:gd name="T36" fmla="*/ 7367 w 12800"/>
                <a:gd name="T37" fmla="*/ 3802 h 12800"/>
                <a:gd name="T38" fmla="*/ 6424 w 12800"/>
                <a:gd name="T39" fmla="*/ 3429 h 12800"/>
                <a:gd name="T40" fmla="*/ 5524 w 12800"/>
                <a:gd name="T41" fmla="*/ 3766 h 12800"/>
                <a:gd name="T42" fmla="*/ 5050 w 12800"/>
                <a:gd name="T43" fmla="*/ 4822 h 12800"/>
                <a:gd name="T44" fmla="*/ 4183 w 12800"/>
                <a:gd name="T45" fmla="*/ 4718 h 12800"/>
                <a:gd name="T46" fmla="*/ 4879 w 12800"/>
                <a:gd name="T47" fmla="*/ 3246 h 12800"/>
                <a:gd name="T48" fmla="*/ 6409 w 12800"/>
                <a:gd name="T49" fmla="*/ 2736 h 12800"/>
                <a:gd name="T50" fmla="*/ 8017 w 12800"/>
                <a:gd name="T51" fmla="*/ 3285 h 12800"/>
                <a:gd name="T52" fmla="*/ 8617 w 12800"/>
                <a:gd name="T53" fmla="*/ 4611 h 12800"/>
                <a:gd name="T54" fmla="*/ 8406 w 12800"/>
                <a:gd name="T55" fmla="*/ 5441 h 12800"/>
                <a:gd name="T56" fmla="*/ 7581 w 12800"/>
                <a:gd name="T57" fmla="*/ 6364 h 12800"/>
                <a:gd name="T58" fmla="*/ 7042 w 12800"/>
                <a:gd name="T59" fmla="*/ 6903 h 12800"/>
                <a:gd name="T60" fmla="*/ 6855 w 12800"/>
                <a:gd name="T61" fmla="*/ 7285 h 12800"/>
                <a:gd name="T62" fmla="*/ 6785 w 12800"/>
                <a:gd name="T63" fmla="*/ 8000 h 12800"/>
                <a:gd name="T64" fmla="*/ 5974 w 12800"/>
                <a:gd name="T65" fmla="*/ 8000 h 12800"/>
                <a:gd name="T66" fmla="*/ 5998 w 12800"/>
                <a:gd name="T67" fmla="*/ 9605 h 12800"/>
                <a:gd name="T68" fmla="*/ 5998 w 12800"/>
                <a:gd name="T69" fmla="*/ 8802 h 12800"/>
                <a:gd name="T70" fmla="*/ 6801 w 12800"/>
                <a:gd name="T71" fmla="*/ 8802 h 12800"/>
                <a:gd name="T72" fmla="*/ 6801 w 12800"/>
                <a:gd name="T73" fmla="*/ 9605 h 12800"/>
                <a:gd name="T74" fmla="*/ 5998 w 12800"/>
                <a:gd name="T75" fmla="*/ 9605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00" h="12800">
                  <a:moveTo>
                    <a:pt x="6400" y="640"/>
                  </a:moveTo>
                  <a:cubicBezTo>
                    <a:pt x="9576" y="640"/>
                    <a:pt x="12160" y="3224"/>
                    <a:pt x="12160" y="6400"/>
                  </a:cubicBezTo>
                  <a:cubicBezTo>
                    <a:pt x="12160" y="9576"/>
                    <a:pt x="9576" y="12160"/>
                    <a:pt x="6400" y="12160"/>
                  </a:cubicBezTo>
                  <a:cubicBezTo>
                    <a:pt x="3224" y="12160"/>
                    <a:pt x="640" y="9576"/>
                    <a:pt x="640" y="6400"/>
                  </a:cubicBezTo>
                  <a:cubicBezTo>
                    <a:pt x="640" y="3224"/>
                    <a:pt x="3224" y="640"/>
                    <a:pt x="6400" y="640"/>
                  </a:cubicBezTo>
                  <a:close/>
                  <a:moveTo>
                    <a:pt x="6400" y="0"/>
                  </a:moveTo>
                  <a:cubicBezTo>
                    <a:pt x="2866" y="0"/>
                    <a:pt x="0" y="2866"/>
                    <a:pt x="0" y="6400"/>
                  </a:cubicBezTo>
                  <a:cubicBezTo>
                    <a:pt x="0" y="9934"/>
                    <a:pt x="2866" y="12800"/>
                    <a:pt x="6400" y="12800"/>
                  </a:cubicBezTo>
                  <a:cubicBezTo>
                    <a:pt x="9934" y="12800"/>
                    <a:pt x="12800" y="9934"/>
                    <a:pt x="12800" y="6400"/>
                  </a:cubicBezTo>
                  <a:cubicBezTo>
                    <a:pt x="12800" y="2866"/>
                    <a:pt x="9934" y="0"/>
                    <a:pt x="6400" y="0"/>
                  </a:cubicBezTo>
                  <a:close/>
                  <a:moveTo>
                    <a:pt x="6400" y="0"/>
                  </a:moveTo>
                  <a:close/>
                  <a:moveTo>
                    <a:pt x="5974" y="8000"/>
                  </a:moveTo>
                  <a:cubicBezTo>
                    <a:pt x="5970" y="8000"/>
                    <a:pt x="5970" y="7820"/>
                    <a:pt x="5970" y="7764"/>
                  </a:cubicBezTo>
                  <a:cubicBezTo>
                    <a:pt x="5970" y="7433"/>
                    <a:pt x="6017" y="7155"/>
                    <a:pt x="6110" y="6914"/>
                  </a:cubicBezTo>
                  <a:cubicBezTo>
                    <a:pt x="6179" y="6733"/>
                    <a:pt x="6290" y="6554"/>
                    <a:pt x="6443" y="6370"/>
                  </a:cubicBezTo>
                  <a:cubicBezTo>
                    <a:pt x="6556" y="6235"/>
                    <a:pt x="6758" y="6042"/>
                    <a:pt x="7050" y="5784"/>
                  </a:cubicBezTo>
                  <a:cubicBezTo>
                    <a:pt x="7342" y="5526"/>
                    <a:pt x="7533" y="5322"/>
                    <a:pt x="7620" y="5168"/>
                  </a:cubicBezTo>
                  <a:cubicBezTo>
                    <a:pt x="7706" y="5014"/>
                    <a:pt x="7751" y="4848"/>
                    <a:pt x="7751" y="4666"/>
                  </a:cubicBezTo>
                  <a:cubicBezTo>
                    <a:pt x="7751" y="4338"/>
                    <a:pt x="7623" y="4050"/>
                    <a:pt x="7367" y="3802"/>
                  </a:cubicBezTo>
                  <a:cubicBezTo>
                    <a:pt x="7111" y="3554"/>
                    <a:pt x="6796" y="3429"/>
                    <a:pt x="6424" y="3429"/>
                  </a:cubicBezTo>
                  <a:cubicBezTo>
                    <a:pt x="6065" y="3429"/>
                    <a:pt x="5765" y="3542"/>
                    <a:pt x="5524" y="3766"/>
                  </a:cubicBezTo>
                  <a:cubicBezTo>
                    <a:pt x="5282" y="3992"/>
                    <a:pt x="5125" y="4344"/>
                    <a:pt x="5050" y="4822"/>
                  </a:cubicBezTo>
                  <a:lnTo>
                    <a:pt x="4183" y="4718"/>
                  </a:lnTo>
                  <a:cubicBezTo>
                    <a:pt x="4262" y="4078"/>
                    <a:pt x="4494" y="3587"/>
                    <a:pt x="4879" y="3246"/>
                  </a:cubicBezTo>
                  <a:cubicBezTo>
                    <a:pt x="5265" y="2906"/>
                    <a:pt x="5774" y="2736"/>
                    <a:pt x="6409" y="2736"/>
                  </a:cubicBezTo>
                  <a:cubicBezTo>
                    <a:pt x="7081" y="2736"/>
                    <a:pt x="7617" y="2919"/>
                    <a:pt x="8017" y="3285"/>
                  </a:cubicBezTo>
                  <a:cubicBezTo>
                    <a:pt x="8417" y="3650"/>
                    <a:pt x="8617" y="4093"/>
                    <a:pt x="8617" y="4611"/>
                  </a:cubicBezTo>
                  <a:cubicBezTo>
                    <a:pt x="8617" y="4911"/>
                    <a:pt x="8546" y="5188"/>
                    <a:pt x="8406" y="5441"/>
                  </a:cubicBezTo>
                  <a:cubicBezTo>
                    <a:pt x="8265" y="5694"/>
                    <a:pt x="7990" y="6002"/>
                    <a:pt x="7581" y="6364"/>
                  </a:cubicBezTo>
                  <a:cubicBezTo>
                    <a:pt x="7306" y="6608"/>
                    <a:pt x="7126" y="6787"/>
                    <a:pt x="7042" y="6903"/>
                  </a:cubicBezTo>
                  <a:cubicBezTo>
                    <a:pt x="6958" y="7019"/>
                    <a:pt x="6895" y="7134"/>
                    <a:pt x="6855" y="7285"/>
                  </a:cubicBezTo>
                  <a:cubicBezTo>
                    <a:pt x="6814" y="7436"/>
                    <a:pt x="6790" y="8000"/>
                    <a:pt x="6785" y="8000"/>
                  </a:cubicBezTo>
                  <a:lnTo>
                    <a:pt x="5974" y="8000"/>
                  </a:lnTo>
                  <a:close/>
                  <a:moveTo>
                    <a:pt x="5998" y="9605"/>
                  </a:moveTo>
                  <a:lnTo>
                    <a:pt x="5998" y="8802"/>
                  </a:lnTo>
                  <a:lnTo>
                    <a:pt x="6801" y="8802"/>
                  </a:lnTo>
                  <a:lnTo>
                    <a:pt x="6801" y="9605"/>
                  </a:lnTo>
                  <a:lnTo>
                    <a:pt x="5998" y="96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Manrope SemiBold" charset="0"/>
              </a:endParaRPr>
            </a:p>
          </p:txBody>
        </p:sp>
      </p:grpSp>
      <p:sp>
        <p:nvSpPr>
          <p:cNvPr id="23" name="Oval 15">
            <a:extLst>
              <a:ext uri="{FF2B5EF4-FFF2-40B4-BE49-F238E27FC236}">
                <a16:creationId xmlns:a16="http://schemas.microsoft.com/office/drawing/2014/main" id="{5B525A0A-CD6B-460F-9851-F3F699DF2EFA}"/>
              </a:ext>
            </a:extLst>
          </p:cNvPr>
          <p:cNvSpPr/>
          <p:nvPr/>
        </p:nvSpPr>
        <p:spPr>
          <a:xfrm>
            <a:off x="6950197" y="2015860"/>
            <a:ext cx="243704" cy="2650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A449EC15-3301-4FE5-BDC3-DA0D3A4F5EAD}"/>
              </a:ext>
            </a:extLst>
          </p:cNvPr>
          <p:cNvSpPr/>
          <p:nvPr/>
        </p:nvSpPr>
        <p:spPr>
          <a:xfrm>
            <a:off x="1043671" y="305519"/>
            <a:ext cx="2962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827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Moderno Black" pitchFamily="2" charset="0"/>
                <a:cs typeface="Manrope SemiBold" charset="0"/>
              </a:rPr>
              <a:t>Assignments</a:t>
            </a:r>
            <a:endParaRPr lang="zh-CN" altLang="en-US" sz="2800" dirty="0">
              <a:solidFill>
                <a:srgbClr val="827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cs typeface="Manrope SemiBold" charset="0"/>
            </a:endParaRPr>
          </a:p>
        </p:txBody>
      </p:sp>
      <p:cxnSp>
        <p:nvCxnSpPr>
          <p:cNvPr id="26" name="直接连接符 33">
            <a:extLst>
              <a:ext uri="{FF2B5EF4-FFF2-40B4-BE49-F238E27FC236}">
                <a16:creationId xmlns:a16="http://schemas.microsoft.com/office/drawing/2014/main" id="{1B1BAB44-A7EA-4047-8710-4C073270F1A5}"/>
              </a:ext>
            </a:extLst>
          </p:cNvPr>
          <p:cNvCxnSpPr>
            <a:cxnSpLocks/>
          </p:cNvCxnSpPr>
          <p:nvPr/>
        </p:nvCxnSpPr>
        <p:spPr>
          <a:xfrm>
            <a:off x="1136059" y="823085"/>
            <a:ext cx="232633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ED32CE5-F3E8-46C0-A19F-8FAF4EF319C5}"/>
              </a:ext>
            </a:extLst>
          </p:cNvPr>
          <p:cNvSpPr txBox="1"/>
          <p:nvPr/>
        </p:nvSpPr>
        <p:spPr>
          <a:xfrm>
            <a:off x="4185359" y="3848241"/>
            <a:ext cx="3210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• • • • • • • • • • • • • • • • • • • • • • • • •</a:t>
            </a:r>
            <a:endParaRPr lang="en-US" sz="1400" dirty="0"/>
          </a:p>
        </p:txBody>
      </p:sp>
      <p:sp>
        <p:nvSpPr>
          <p:cNvPr id="29" name="椭圆 60">
            <a:extLst>
              <a:ext uri="{FF2B5EF4-FFF2-40B4-BE49-F238E27FC236}">
                <a16:creationId xmlns:a16="http://schemas.microsoft.com/office/drawing/2014/main" id="{AFC76B7C-8DAE-4878-AB4C-43AE6E0318DD}"/>
              </a:ext>
            </a:extLst>
          </p:cNvPr>
          <p:cNvSpPr/>
          <p:nvPr/>
        </p:nvSpPr>
        <p:spPr>
          <a:xfrm>
            <a:off x="191141" y="192200"/>
            <a:ext cx="749857" cy="749857"/>
          </a:xfrm>
          <a:prstGeom prst="ellipse">
            <a:avLst/>
          </a:prstGeom>
          <a:solidFill>
            <a:srgbClr val="827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Manrope SemiBold" charset="0"/>
            </a:endParaRPr>
          </a:p>
        </p:txBody>
      </p:sp>
      <p:sp>
        <p:nvSpPr>
          <p:cNvPr id="30" name="Oval 28">
            <a:extLst>
              <a:ext uri="{FF2B5EF4-FFF2-40B4-BE49-F238E27FC236}">
                <a16:creationId xmlns:a16="http://schemas.microsoft.com/office/drawing/2014/main" id="{4534A659-3829-48DF-A30B-DA43405DB50F}"/>
              </a:ext>
            </a:extLst>
          </p:cNvPr>
          <p:cNvSpPr/>
          <p:nvPr/>
        </p:nvSpPr>
        <p:spPr>
          <a:xfrm>
            <a:off x="408128" y="414900"/>
            <a:ext cx="315881" cy="304456"/>
          </a:xfrm>
          <a:custGeom>
            <a:avLst/>
            <a:gdLst>
              <a:gd name="T0" fmla="*/ 4627 w 12829"/>
              <a:gd name="T1" fmla="*/ 73 h 8407"/>
              <a:gd name="T2" fmla="*/ 12829 w 12829"/>
              <a:gd name="T3" fmla="*/ 73 h 8407"/>
              <a:gd name="T4" fmla="*/ 12829 w 12829"/>
              <a:gd name="T5" fmla="*/ 607 h 8407"/>
              <a:gd name="T6" fmla="*/ 4627 w 12829"/>
              <a:gd name="T7" fmla="*/ 607 h 8407"/>
              <a:gd name="T8" fmla="*/ 4627 w 12829"/>
              <a:gd name="T9" fmla="*/ 73 h 8407"/>
              <a:gd name="T10" fmla="*/ 4627 w 12829"/>
              <a:gd name="T11" fmla="*/ 2652 h 8407"/>
              <a:gd name="T12" fmla="*/ 12829 w 12829"/>
              <a:gd name="T13" fmla="*/ 2652 h 8407"/>
              <a:gd name="T14" fmla="*/ 12829 w 12829"/>
              <a:gd name="T15" fmla="*/ 3185 h 8407"/>
              <a:gd name="T16" fmla="*/ 4627 w 12829"/>
              <a:gd name="T17" fmla="*/ 3185 h 8407"/>
              <a:gd name="T18" fmla="*/ 4627 w 12829"/>
              <a:gd name="T19" fmla="*/ 2652 h 8407"/>
              <a:gd name="T20" fmla="*/ 4627 w 12829"/>
              <a:gd name="T21" fmla="*/ 5231 h 8407"/>
              <a:gd name="T22" fmla="*/ 12829 w 12829"/>
              <a:gd name="T23" fmla="*/ 5231 h 8407"/>
              <a:gd name="T24" fmla="*/ 12829 w 12829"/>
              <a:gd name="T25" fmla="*/ 5764 h 8407"/>
              <a:gd name="T26" fmla="*/ 4627 w 12829"/>
              <a:gd name="T27" fmla="*/ 5764 h 8407"/>
              <a:gd name="T28" fmla="*/ 4627 w 12829"/>
              <a:gd name="T29" fmla="*/ 5231 h 8407"/>
              <a:gd name="T30" fmla="*/ 4627 w 12829"/>
              <a:gd name="T31" fmla="*/ 7809 h 8407"/>
              <a:gd name="T32" fmla="*/ 12829 w 12829"/>
              <a:gd name="T33" fmla="*/ 7809 h 8407"/>
              <a:gd name="T34" fmla="*/ 12829 w 12829"/>
              <a:gd name="T35" fmla="*/ 8342 h 8407"/>
              <a:gd name="T36" fmla="*/ 4627 w 12829"/>
              <a:gd name="T37" fmla="*/ 8342 h 8407"/>
              <a:gd name="T38" fmla="*/ 4627 w 12829"/>
              <a:gd name="T39" fmla="*/ 7809 h 8407"/>
              <a:gd name="T40" fmla="*/ 1645 w 12829"/>
              <a:gd name="T41" fmla="*/ 533 h 8407"/>
              <a:gd name="T42" fmla="*/ 2726 w 12829"/>
              <a:gd name="T43" fmla="*/ 1614 h 8407"/>
              <a:gd name="T44" fmla="*/ 1645 w 12829"/>
              <a:gd name="T45" fmla="*/ 2696 h 8407"/>
              <a:gd name="T46" fmla="*/ 563 w 12829"/>
              <a:gd name="T47" fmla="*/ 1614 h 8407"/>
              <a:gd name="T48" fmla="*/ 1645 w 12829"/>
              <a:gd name="T49" fmla="*/ 533 h 8407"/>
              <a:gd name="T50" fmla="*/ 1645 w 12829"/>
              <a:gd name="T51" fmla="*/ 0 h 8407"/>
              <a:gd name="T52" fmla="*/ 29 w 12829"/>
              <a:gd name="T53" fmla="*/ 1614 h 8407"/>
              <a:gd name="T54" fmla="*/ 1644 w 12829"/>
              <a:gd name="T55" fmla="*/ 3200 h 8407"/>
              <a:gd name="T56" fmla="*/ 3259 w 12829"/>
              <a:gd name="T57" fmla="*/ 1614 h 8407"/>
              <a:gd name="T58" fmla="*/ 1645 w 12829"/>
              <a:gd name="T59" fmla="*/ 0 h 8407"/>
              <a:gd name="T60" fmla="*/ 1645 w 12829"/>
              <a:gd name="T61" fmla="*/ 5694 h 8407"/>
              <a:gd name="T62" fmla="*/ 2726 w 12829"/>
              <a:gd name="T63" fmla="*/ 6776 h 8407"/>
              <a:gd name="T64" fmla="*/ 1645 w 12829"/>
              <a:gd name="T65" fmla="*/ 7858 h 8407"/>
              <a:gd name="T66" fmla="*/ 563 w 12829"/>
              <a:gd name="T67" fmla="*/ 6776 h 8407"/>
              <a:gd name="T68" fmla="*/ 1645 w 12829"/>
              <a:gd name="T69" fmla="*/ 5694 h 8407"/>
              <a:gd name="T70" fmla="*/ 1645 w 12829"/>
              <a:gd name="T71" fmla="*/ 5161 h 8407"/>
              <a:gd name="T72" fmla="*/ 0 w 12829"/>
              <a:gd name="T73" fmla="*/ 6776 h 8407"/>
              <a:gd name="T74" fmla="*/ 1645 w 12829"/>
              <a:gd name="T75" fmla="*/ 8391 h 8407"/>
              <a:gd name="T76" fmla="*/ 3230 w 12829"/>
              <a:gd name="T77" fmla="*/ 6776 h 8407"/>
              <a:gd name="T78" fmla="*/ 1645 w 12829"/>
              <a:gd name="T79" fmla="*/ 5161 h 8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29" h="8407">
                <a:moveTo>
                  <a:pt x="4627" y="73"/>
                </a:moveTo>
                <a:lnTo>
                  <a:pt x="12829" y="73"/>
                </a:lnTo>
                <a:lnTo>
                  <a:pt x="12829" y="607"/>
                </a:lnTo>
                <a:lnTo>
                  <a:pt x="4627" y="607"/>
                </a:lnTo>
                <a:lnTo>
                  <a:pt x="4627" y="73"/>
                </a:lnTo>
                <a:close/>
                <a:moveTo>
                  <a:pt x="4627" y="2652"/>
                </a:moveTo>
                <a:lnTo>
                  <a:pt x="12829" y="2652"/>
                </a:lnTo>
                <a:lnTo>
                  <a:pt x="12829" y="3185"/>
                </a:lnTo>
                <a:lnTo>
                  <a:pt x="4627" y="3185"/>
                </a:lnTo>
                <a:lnTo>
                  <a:pt x="4627" y="2652"/>
                </a:lnTo>
                <a:close/>
                <a:moveTo>
                  <a:pt x="4627" y="5231"/>
                </a:moveTo>
                <a:lnTo>
                  <a:pt x="12829" y="5231"/>
                </a:lnTo>
                <a:lnTo>
                  <a:pt x="12829" y="5764"/>
                </a:lnTo>
                <a:lnTo>
                  <a:pt x="4627" y="5764"/>
                </a:lnTo>
                <a:lnTo>
                  <a:pt x="4627" y="5231"/>
                </a:lnTo>
                <a:close/>
                <a:moveTo>
                  <a:pt x="4627" y="7809"/>
                </a:moveTo>
                <a:lnTo>
                  <a:pt x="12829" y="7809"/>
                </a:lnTo>
                <a:lnTo>
                  <a:pt x="12829" y="8342"/>
                </a:lnTo>
                <a:lnTo>
                  <a:pt x="4627" y="8342"/>
                </a:lnTo>
                <a:lnTo>
                  <a:pt x="4627" y="7809"/>
                </a:lnTo>
                <a:close/>
                <a:moveTo>
                  <a:pt x="1645" y="533"/>
                </a:moveTo>
                <a:cubicBezTo>
                  <a:pt x="2241" y="534"/>
                  <a:pt x="2725" y="1017"/>
                  <a:pt x="2726" y="1614"/>
                </a:cubicBezTo>
                <a:cubicBezTo>
                  <a:pt x="2725" y="2211"/>
                  <a:pt x="2242" y="2695"/>
                  <a:pt x="1645" y="2696"/>
                </a:cubicBezTo>
                <a:cubicBezTo>
                  <a:pt x="1047" y="2695"/>
                  <a:pt x="563" y="2211"/>
                  <a:pt x="563" y="1614"/>
                </a:cubicBezTo>
                <a:cubicBezTo>
                  <a:pt x="564" y="1017"/>
                  <a:pt x="1048" y="533"/>
                  <a:pt x="1645" y="533"/>
                </a:cubicBezTo>
                <a:moveTo>
                  <a:pt x="1645" y="0"/>
                </a:moveTo>
                <a:cubicBezTo>
                  <a:pt x="753" y="0"/>
                  <a:pt x="30" y="722"/>
                  <a:pt x="29" y="1614"/>
                </a:cubicBezTo>
                <a:cubicBezTo>
                  <a:pt x="45" y="2494"/>
                  <a:pt x="764" y="3200"/>
                  <a:pt x="1644" y="3200"/>
                </a:cubicBezTo>
                <a:cubicBezTo>
                  <a:pt x="2525" y="3200"/>
                  <a:pt x="3243" y="2494"/>
                  <a:pt x="3259" y="1614"/>
                </a:cubicBezTo>
                <a:cubicBezTo>
                  <a:pt x="3259" y="722"/>
                  <a:pt x="2536" y="0"/>
                  <a:pt x="1645" y="0"/>
                </a:cubicBezTo>
                <a:close/>
                <a:moveTo>
                  <a:pt x="1645" y="5694"/>
                </a:moveTo>
                <a:cubicBezTo>
                  <a:pt x="2242" y="5695"/>
                  <a:pt x="2726" y="6179"/>
                  <a:pt x="2726" y="6776"/>
                </a:cubicBezTo>
                <a:cubicBezTo>
                  <a:pt x="2725" y="7373"/>
                  <a:pt x="2241" y="7857"/>
                  <a:pt x="1645" y="7858"/>
                </a:cubicBezTo>
                <a:cubicBezTo>
                  <a:pt x="1048" y="7857"/>
                  <a:pt x="564" y="7373"/>
                  <a:pt x="563" y="6776"/>
                </a:cubicBezTo>
                <a:cubicBezTo>
                  <a:pt x="563" y="6179"/>
                  <a:pt x="1047" y="5695"/>
                  <a:pt x="1645" y="5694"/>
                </a:cubicBezTo>
                <a:moveTo>
                  <a:pt x="1645" y="5161"/>
                </a:moveTo>
                <a:cubicBezTo>
                  <a:pt x="741" y="5144"/>
                  <a:pt x="0" y="5872"/>
                  <a:pt x="0" y="6776"/>
                </a:cubicBezTo>
                <a:cubicBezTo>
                  <a:pt x="0" y="7679"/>
                  <a:pt x="741" y="8407"/>
                  <a:pt x="1645" y="8391"/>
                </a:cubicBezTo>
                <a:cubicBezTo>
                  <a:pt x="2525" y="8375"/>
                  <a:pt x="3230" y="7656"/>
                  <a:pt x="3230" y="6776"/>
                </a:cubicBezTo>
                <a:cubicBezTo>
                  <a:pt x="3230" y="5895"/>
                  <a:pt x="2525" y="5177"/>
                  <a:pt x="1645" y="5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cs typeface="MuseoModerno Black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6b805e8-4ac3-40e7-bf96-b276541ba895"/>
  <p:tag name="COMMONDATA" val="eyJoZGlkIjoiODliZWY4OTY0MGRkODE3MzUwYWNjNzJlOTZjZjEzO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657;"/>
</p:tagLst>
</file>

<file path=ppt/theme/theme1.xml><?xml version="1.0" encoding="utf-8"?>
<a:theme xmlns:a="http://schemas.openxmlformats.org/drawingml/2006/main" name="Office 主题​​">
  <a:themeElements>
    <a:clrScheme name="自定义 2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70C4"/>
      </a:accent1>
      <a:accent2>
        <a:srgbClr val="64BD93"/>
      </a:accent2>
      <a:accent3>
        <a:srgbClr val="8270C4"/>
      </a:accent3>
      <a:accent4>
        <a:srgbClr val="64BD93"/>
      </a:accent4>
      <a:accent5>
        <a:srgbClr val="8270C4"/>
      </a:accent5>
      <a:accent6>
        <a:srgbClr val="64BD93"/>
      </a:accent6>
      <a:hlink>
        <a:srgbClr val="0563C1"/>
      </a:hlink>
      <a:folHlink>
        <a:srgbClr val="954F72"/>
      </a:folHlink>
    </a:clrScheme>
    <a:fontScheme name="自定义 27">
      <a:majorFont>
        <a:latin typeface="MuseoModerno Black"/>
        <a:ea typeface="MuseoModerno Black"/>
        <a:cs typeface=""/>
      </a:majorFont>
      <a:minorFont>
        <a:latin typeface="Manrope SemiBold"/>
        <a:ea typeface="MuseoModerno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70C4"/>
      </a:accent1>
      <a:accent2>
        <a:srgbClr val="64BD93"/>
      </a:accent2>
      <a:accent3>
        <a:srgbClr val="8270C4"/>
      </a:accent3>
      <a:accent4>
        <a:srgbClr val="64BD93"/>
      </a:accent4>
      <a:accent5>
        <a:srgbClr val="8270C4"/>
      </a:accent5>
      <a:accent6>
        <a:srgbClr val="64BD93"/>
      </a:accent6>
      <a:hlink>
        <a:srgbClr val="0563C1"/>
      </a:hlink>
      <a:folHlink>
        <a:srgbClr val="954F72"/>
      </a:folHlink>
    </a:clrScheme>
    <a:fontScheme name="自定义 27">
      <a:majorFont>
        <a:latin typeface="MuseoModerno Black"/>
        <a:ea typeface="MuseoModerno Black"/>
        <a:cs typeface=""/>
      </a:majorFont>
      <a:minorFont>
        <a:latin typeface="Manrope SemiBold"/>
        <a:ea typeface="MuseoModerno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2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70C4"/>
      </a:accent1>
      <a:accent2>
        <a:srgbClr val="64BD93"/>
      </a:accent2>
      <a:accent3>
        <a:srgbClr val="8270C4"/>
      </a:accent3>
      <a:accent4>
        <a:srgbClr val="64BD93"/>
      </a:accent4>
      <a:accent5>
        <a:srgbClr val="8270C4"/>
      </a:accent5>
      <a:accent6>
        <a:srgbClr val="64BD93"/>
      </a:accent6>
      <a:hlink>
        <a:srgbClr val="0563C1"/>
      </a:hlink>
      <a:folHlink>
        <a:srgbClr val="954F72"/>
      </a:folHlink>
    </a:clrScheme>
    <a:fontScheme name="自定义 27">
      <a:majorFont>
        <a:latin typeface="MuseoModerno Black"/>
        <a:ea typeface="MuseoModerno Black"/>
        <a:cs typeface=""/>
      </a:majorFont>
      <a:minorFont>
        <a:latin typeface="Manrope SemiBold"/>
        <a:ea typeface="MuseoModerno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useoModerno Black"/>
        <a:ea typeface=""/>
        <a:cs typeface=""/>
        <a:font script="Jpan" typeface="游ゴシック"/>
        <a:font script="Hang" typeface="맑은 고딕"/>
        <a:font script="Hans" typeface="MuseoModerno Black"/>
        <a:font script="Hant" typeface="新細明體"/>
        <a:font script="Arab" typeface="MuseoModerno Black"/>
        <a:font script="Hebr" typeface="MuseoModerno Black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useoModerno Black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useoModerno Black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useoModerno Black"/>
        <a:ea typeface=""/>
        <a:cs typeface=""/>
        <a:font script="Jpan" typeface="ＭＳ Ｐゴシック"/>
        <a:font script="Hang" typeface="맑은 고딕"/>
        <a:font script="Hans" typeface="MuseoModerno Black"/>
        <a:font script="Hant" typeface="新細明體"/>
        <a:font script="Arab" typeface="MuseoModerno Black"/>
        <a:font script="Hebr" typeface="MuseoModerno Black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useoModerno Black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834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Manrope SemiBold</vt:lpstr>
      <vt:lpstr>MuseoModerno Black</vt:lpstr>
      <vt:lpstr>Cambria</vt:lpstr>
      <vt:lpstr>Office 主题​​</vt:lpstr>
      <vt:lpstr>1_Office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Oyatillo Erkinov</cp:lastModifiedBy>
  <cp:revision>147</cp:revision>
  <dcterms:created xsi:type="dcterms:W3CDTF">2023-04-09T15:51:00Z</dcterms:created>
  <dcterms:modified xsi:type="dcterms:W3CDTF">2025-01-12T17:47:18Z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1327F98FC7D24BC1BCF78D9AFE16F496_13</vt:lpwstr>
  </property>
  <property fmtid="{D5CDD505-2E9C-101B-9397-08002B2CF9AE}" pid="3" name="KSOProductBuildVer">
    <vt:lpwstr>1049-12.2.0.19307</vt:lpwstr>
  </property>
</Properties>
</file>